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16" r:id="rId2"/>
    <p:sldId id="318" r:id="rId3"/>
    <p:sldId id="319" r:id="rId4"/>
    <p:sldId id="320" r:id="rId5"/>
    <p:sldId id="290" r:id="rId6"/>
    <p:sldId id="321" r:id="rId7"/>
  </p:sldIdLst>
  <p:sldSz cx="12192000" cy="6858000"/>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21168-1E6E-42AB-9D44-39F1287820DC}" v="72" dt="2024-07-11T21:21:12.4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Guadalupe Becerra Barragán" userId="0b139e41-fc89-4985-8dc9-ee3e71bd515b" providerId="ADAL" clId="{AC721168-1E6E-42AB-9D44-39F1287820DC}"/>
    <pc:docChg chg="undo custSel addSld delSld modSld">
      <pc:chgData name="María Guadalupe Becerra Barragán" userId="0b139e41-fc89-4985-8dc9-ee3e71bd515b" providerId="ADAL" clId="{AC721168-1E6E-42AB-9D44-39F1287820DC}" dt="2024-07-11T21:21:12.468" v="418"/>
      <pc:docMkLst>
        <pc:docMk/>
      </pc:docMkLst>
      <pc:sldChg chg="del">
        <pc:chgData name="María Guadalupe Becerra Barragán" userId="0b139e41-fc89-4985-8dc9-ee3e71bd515b" providerId="ADAL" clId="{AC721168-1E6E-42AB-9D44-39F1287820DC}" dt="2024-07-11T19:54:36.006" v="269" actId="2696"/>
        <pc:sldMkLst>
          <pc:docMk/>
          <pc:sldMk cId="4130578383" sldId="256"/>
        </pc:sldMkLst>
      </pc:sldChg>
      <pc:sldChg chg="modSp mod">
        <pc:chgData name="María Guadalupe Becerra Barragán" userId="0b139e41-fc89-4985-8dc9-ee3e71bd515b" providerId="ADAL" clId="{AC721168-1E6E-42AB-9D44-39F1287820DC}" dt="2024-07-11T21:17:30.422" v="373" actId="1076"/>
        <pc:sldMkLst>
          <pc:docMk/>
          <pc:sldMk cId="152310369" sldId="288"/>
        </pc:sldMkLst>
        <pc:graphicFrameChg chg="mod modGraphic">
          <ac:chgData name="María Guadalupe Becerra Barragán" userId="0b139e41-fc89-4985-8dc9-ee3e71bd515b" providerId="ADAL" clId="{AC721168-1E6E-42AB-9D44-39F1287820DC}" dt="2024-07-11T21:17:30.422" v="373" actId="1076"/>
          <ac:graphicFrameMkLst>
            <pc:docMk/>
            <pc:sldMk cId="152310369" sldId="288"/>
            <ac:graphicFrameMk id="6" creationId="{0A7EC7F1-0C8D-5735-5D4E-F69A749464E6}"/>
          </ac:graphicFrameMkLst>
        </pc:graphicFrameChg>
        <pc:graphicFrameChg chg="mod modGraphic">
          <ac:chgData name="María Guadalupe Becerra Barragán" userId="0b139e41-fc89-4985-8dc9-ee3e71bd515b" providerId="ADAL" clId="{AC721168-1E6E-42AB-9D44-39F1287820DC}" dt="2024-07-11T21:16:43.482" v="365" actId="14734"/>
          <ac:graphicFrameMkLst>
            <pc:docMk/>
            <pc:sldMk cId="152310369" sldId="288"/>
            <ac:graphicFrameMk id="7" creationId="{C1ECDE00-CA9F-D442-3B53-A4AD74D03933}"/>
          </ac:graphicFrameMkLst>
        </pc:graphicFrameChg>
        <pc:graphicFrameChg chg="mod modGraphic">
          <ac:chgData name="María Guadalupe Becerra Barragán" userId="0b139e41-fc89-4985-8dc9-ee3e71bd515b" providerId="ADAL" clId="{AC721168-1E6E-42AB-9D44-39F1287820DC}" dt="2024-07-11T21:17:05.177" v="369" actId="14100"/>
          <ac:graphicFrameMkLst>
            <pc:docMk/>
            <pc:sldMk cId="152310369" sldId="288"/>
            <ac:graphicFrameMk id="8" creationId="{83B417F3-29B3-6D08-54CC-41B5AEEA43D8}"/>
          </ac:graphicFrameMkLst>
        </pc:graphicFrameChg>
        <pc:graphicFrameChg chg="mod modGraphic">
          <ac:chgData name="María Guadalupe Becerra Barragán" userId="0b139e41-fc89-4985-8dc9-ee3e71bd515b" providerId="ADAL" clId="{AC721168-1E6E-42AB-9D44-39F1287820DC}" dt="2024-07-11T21:17:13.724" v="370" actId="1076"/>
          <ac:graphicFrameMkLst>
            <pc:docMk/>
            <pc:sldMk cId="152310369" sldId="288"/>
            <ac:graphicFrameMk id="9" creationId="{2460D8E5-0D72-93C8-0CF8-9964012809DF}"/>
          </ac:graphicFrameMkLst>
        </pc:graphicFrameChg>
        <pc:graphicFrameChg chg="mod modGraphic">
          <ac:chgData name="María Guadalupe Becerra Barragán" userId="0b139e41-fc89-4985-8dc9-ee3e71bd515b" providerId="ADAL" clId="{AC721168-1E6E-42AB-9D44-39F1287820DC}" dt="2024-07-11T21:17:23.156" v="372" actId="1076"/>
          <ac:graphicFrameMkLst>
            <pc:docMk/>
            <pc:sldMk cId="152310369" sldId="288"/>
            <ac:graphicFrameMk id="10" creationId="{331B00AC-D36C-E5D1-6D0D-02ACBEAE09D2}"/>
          </ac:graphicFrameMkLst>
        </pc:graphicFrameChg>
      </pc:sldChg>
      <pc:sldChg chg="modSp mod">
        <pc:chgData name="María Guadalupe Becerra Barragán" userId="0b139e41-fc89-4985-8dc9-ee3e71bd515b" providerId="ADAL" clId="{AC721168-1E6E-42AB-9D44-39F1287820DC}" dt="2024-07-11T21:19:40.068" v="398"/>
        <pc:sldMkLst>
          <pc:docMk/>
          <pc:sldMk cId="487024205" sldId="290"/>
        </pc:sldMkLst>
        <pc:graphicFrameChg chg="mod modGraphic">
          <ac:chgData name="María Guadalupe Becerra Barragán" userId="0b139e41-fc89-4985-8dc9-ee3e71bd515b" providerId="ADAL" clId="{AC721168-1E6E-42AB-9D44-39F1287820DC}" dt="2024-07-11T21:19:40.068" v="398"/>
          <ac:graphicFrameMkLst>
            <pc:docMk/>
            <pc:sldMk cId="487024205" sldId="290"/>
            <ac:graphicFrameMk id="8" creationId="{85D181A3-1B78-64B4-EA7A-426C4B6A4193}"/>
          </ac:graphicFrameMkLst>
        </pc:graphicFrameChg>
        <pc:graphicFrameChg chg="mod modGraphic">
          <ac:chgData name="María Guadalupe Becerra Barragán" userId="0b139e41-fc89-4985-8dc9-ee3e71bd515b" providerId="ADAL" clId="{AC721168-1E6E-42AB-9D44-39F1287820DC}" dt="2024-07-11T21:19:35.300" v="397"/>
          <ac:graphicFrameMkLst>
            <pc:docMk/>
            <pc:sldMk cId="487024205" sldId="290"/>
            <ac:graphicFrameMk id="9" creationId="{D0F14D39-1273-775D-1AB1-C5CAF6E7E11B}"/>
          </ac:graphicFrameMkLst>
        </pc:graphicFrameChg>
        <pc:graphicFrameChg chg="mod modGraphic">
          <ac:chgData name="María Guadalupe Becerra Barragán" userId="0b139e41-fc89-4985-8dc9-ee3e71bd515b" providerId="ADAL" clId="{AC721168-1E6E-42AB-9D44-39F1287820DC}" dt="2024-07-11T21:19:22.181" v="394"/>
          <ac:graphicFrameMkLst>
            <pc:docMk/>
            <pc:sldMk cId="487024205" sldId="290"/>
            <ac:graphicFrameMk id="13" creationId="{C4F7E298-A4E7-55EC-2E35-0FC17E5FFCD6}"/>
          </ac:graphicFrameMkLst>
        </pc:graphicFrameChg>
      </pc:sldChg>
      <pc:sldChg chg="addSp delSp modSp mod">
        <pc:chgData name="María Guadalupe Becerra Barragán" userId="0b139e41-fc89-4985-8dc9-ee3e71bd515b" providerId="ADAL" clId="{AC721168-1E6E-42AB-9D44-39F1287820DC}" dt="2024-07-11T21:21:12.468" v="418"/>
        <pc:sldMkLst>
          <pc:docMk/>
          <pc:sldMk cId="3893483645" sldId="308"/>
        </pc:sldMkLst>
        <pc:spChg chg="add del">
          <ac:chgData name="María Guadalupe Becerra Barragán" userId="0b139e41-fc89-4985-8dc9-ee3e71bd515b" providerId="ADAL" clId="{AC721168-1E6E-42AB-9D44-39F1287820DC}" dt="2024-07-11T20:09:07.244" v="307" actId="22"/>
          <ac:spMkLst>
            <pc:docMk/>
            <pc:sldMk cId="3893483645" sldId="308"/>
            <ac:spMk id="17" creationId="{FF001C85-A13A-C7A7-2197-786E9DE33D6F}"/>
          </ac:spMkLst>
        </pc:spChg>
        <pc:graphicFrameChg chg="mod modGraphic">
          <ac:chgData name="María Guadalupe Becerra Barragán" userId="0b139e41-fc89-4985-8dc9-ee3e71bd515b" providerId="ADAL" clId="{AC721168-1E6E-42AB-9D44-39F1287820DC}" dt="2024-07-11T21:21:08.885" v="417"/>
          <ac:graphicFrameMkLst>
            <pc:docMk/>
            <pc:sldMk cId="3893483645" sldId="308"/>
            <ac:graphicFrameMk id="7" creationId="{C16B4E19-C0E9-B555-40A8-0A015FE6D250}"/>
          </ac:graphicFrameMkLst>
        </pc:graphicFrameChg>
        <pc:graphicFrameChg chg="mod modGraphic">
          <ac:chgData name="María Guadalupe Becerra Barragán" userId="0b139e41-fc89-4985-8dc9-ee3e71bd515b" providerId="ADAL" clId="{AC721168-1E6E-42AB-9D44-39F1287820DC}" dt="2024-07-11T21:21:12.468" v="418"/>
          <ac:graphicFrameMkLst>
            <pc:docMk/>
            <pc:sldMk cId="3893483645" sldId="308"/>
            <ac:graphicFrameMk id="8" creationId="{EA20C2F1-992C-335F-9493-6A4FD1F2C75B}"/>
          </ac:graphicFrameMkLst>
        </pc:graphicFrameChg>
        <pc:graphicFrameChg chg="del">
          <ac:chgData name="María Guadalupe Becerra Barragán" userId="0b139e41-fc89-4985-8dc9-ee3e71bd515b" providerId="ADAL" clId="{AC721168-1E6E-42AB-9D44-39F1287820DC}" dt="2024-07-11T19:38:42.359" v="57" actId="478"/>
          <ac:graphicFrameMkLst>
            <pc:docMk/>
            <pc:sldMk cId="3893483645" sldId="308"/>
            <ac:graphicFrameMk id="9" creationId="{97CB97A0-38AB-0B5D-738A-C7F128E24DE7}"/>
          </ac:graphicFrameMkLst>
        </pc:graphicFrameChg>
        <pc:graphicFrameChg chg="add del mod modGraphic">
          <ac:chgData name="María Guadalupe Becerra Barragán" userId="0b139e41-fc89-4985-8dc9-ee3e71bd515b" providerId="ADAL" clId="{AC721168-1E6E-42AB-9D44-39F1287820DC}" dt="2024-07-11T19:50:13.633" v="120" actId="478"/>
          <ac:graphicFrameMkLst>
            <pc:docMk/>
            <pc:sldMk cId="3893483645" sldId="308"/>
            <ac:graphicFrameMk id="10" creationId="{288D97AA-FF18-B066-FC7C-A5277C1E4EE8}"/>
          </ac:graphicFrameMkLst>
        </pc:graphicFrameChg>
        <pc:graphicFrameChg chg="add del mod">
          <ac:chgData name="María Guadalupe Becerra Barragán" userId="0b139e41-fc89-4985-8dc9-ee3e71bd515b" providerId="ADAL" clId="{AC721168-1E6E-42AB-9D44-39F1287820DC}" dt="2024-07-11T19:49:37.742" v="114" actId="478"/>
          <ac:graphicFrameMkLst>
            <pc:docMk/>
            <pc:sldMk cId="3893483645" sldId="308"/>
            <ac:graphicFrameMk id="11" creationId="{FA8D479B-D43B-6996-500D-F01A9F0CB740}"/>
          </ac:graphicFrameMkLst>
        </pc:graphicFrameChg>
        <pc:graphicFrameChg chg="add">
          <ac:chgData name="María Guadalupe Becerra Barragán" userId="0b139e41-fc89-4985-8dc9-ee3e71bd515b" providerId="ADAL" clId="{AC721168-1E6E-42AB-9D44-39F1287820DC}" dt="2024-07-11T19:50:24.724" v="121"/>
          <ac:graphicFrameMkLst>
            <pc:docMk/>
            <pc:sldMk cId="3893483645" sldId="308"/>
            <ac:graphicFrameMk id="12" creationId="{265B50DC-A94F-8804-9DE1-A67733691345}"/>
          </ac:graphicFrameMkLst>
        </pc:graphicFrameChg>
        <pc:graphicFrameChg chg="add del mod modGraphic">
          <ac:chgData name="María Guadalupe Becerra Barragán" userId="0b139e41-fc89-4985-8dc9-ee3e71bd515b" providerId="ADAL" clId="{AC721168-1E6E-42AB-9D44-39F1287820DC}" dt="2024-07-11T19:57:28.164" v="274" actId="478"/>
          <ac:graphicFrameMkLst>
            <pc:docMk/>
            <pc:sldMk cId="3893483645" sldId="308"/>
            <ac:graphicFrameMk id="13" creationId="{D4E32898-1E70-CB28-D1B1-E7DC00C594F3}"/>
          </ac:graphicFrameMkLst>
        </pc:graphicFrameChg>
        <pc:graphicFrameChg chg="add del mod modGraphic">
          <ac:chgData name="María Guadalupe Becerra Barragán" userId="0b139e41-fc89-4985-8dc9-ee3e71bd515b" providerId="ADAL" clId="{AC721168-1E6E-42AB-9D44-39F1287820DC}" dt="2024-07-11T19:57:48.540" v="279" actId="478"/>
          <ac:graphicFrameMkLst>
            <pc:docMk/>
            <pc:sldMk cId="3893483645" sldId="308"/>
            <ac:graphicFrameMk id="14" creationId="{9C8412F1-68B4-06E5-3EF7-F5711829B7B5}"/>
          </ac:graphicFrameMkLst>
        </pc:graphicFrameChg>
        <pc:graphicFrameChg chg="add mod modGraphic">
          <ac:chgData name="María Guadalupe Becerra Barragán" userId="0b139e41-fc89-4985-8dc9-ee3e71bd515b" providerId="ADAL" clId="{AC721168-1E6E-42AB-9D44-39F1287820DC}" dt="2024-07-11T21:21:04.840" v="416"/>
          <ac:graphicFrameMkLst>
            <pc:docMk/>
            <pc:sldMk cId="3893483645" sldId="308"/>
            <ac:graphicFrameMk id="15" creationId="{53893E28-4984-8918-CA1D-21355E050C02}"/>
          </ac:graphicFrameMkLst>
        </pc:graphicFrameChg>
        <pc:graphicFrameChg chg="add mod modGraphic">
          <ac:chgData name="María Guadalupe Becerra Barragán" userId="0b139e41-fc89-4985-8dc9-ee3e71bd515b" providerId="ADAL" clId="{AC721168-1E6E-42AB-9D44-39F1287820DC}" dt="2024-07-11T21:20:53.936" v="413"/>
          <ac:graphicFrameMkLst>
            <pc:docMk/>
            <pc:sldMk cId="3893483645" sldId="308"/>
            <ac:graphicFrameMk id="18" creationId="{5A9DB572-04FA-4F48-2E10-DDE811F97010}"/>
          </ac:graphicFrameMkLst>
        </pc:graphicFrameChg>
      </pc:sldChg>
      <pc:sldChg chg="modSp mod">
        <pc:chgData name="María Guadalupe Becerra Barragán" userId="0b139e41-fc89-4985-8dc9-ee3e71bd515b" providerId="ADAL" clId="{AC721168-1E6E-42AB-9D44-39F1287820DC}" dt="2024-07-11T21:13:38.571" v="339"/>
        <pc:sldMkLst>
          <pc:docMk/>
          <pc:sldMk cId="1517462333" sldId="316"/>
        </pc:sldMkLst>
        <pc:graphicFrameChg chg="mod modGraphic">
          <ac:chgData name="María Guadalupe Becerra Barragán" userId="0b139e41-fc89-4985-8dc9-ee3e71bd515b" providerId="ADAL" clId="{AC721168-1E6E-42AB-9D44-39F1287820DC}" dt="2024-07-11T21:13:22.263" v="336"/>
          <ac:graphicFrameMkLst>
            <pc:docMk/>
            <pc:sldMk cId="1517462333" sldId="316"/>
            <ac:graphicFrameMk id="3" creationId="{18D632CA-358E-B703-986F-94AA427DE5FC}"/>
          </ac:graphicFrameMkLst>
        </pc:graphicFrameChg>
        <pc:graphicFrameChg chg="mod modGraphic">
          <ac:chgData name="María Guadalupe Becerra Barragán" userId="0b139e41-fc89-4985-8dc9-ee3e71bd515b" providerId="ADAL" clId="{AC721168-1E6E-42AB-9D44-39F1287820DC}" dt="2024-07-11T21:13:38.571" v="339"/>
          <ac:graphicFrameMkLst>
            <pc:docMk/>
            <pc:sldMk cId="1517462333" sldId="316"/>
            <ac:graphicFrameMk id="7" creationId="{F79B5A01-FD95-4F1A-DB2F-EF93B3EA7217}"/>
          </ac:graphicFrameMkLst>
        </pc:graphicFrameChg>
        <pc:graphicFrameChg chg="mod modGraphic">
          <ac:chgData name="María Guadalupe Becerra Barragán" userId="0b139e41-fc89-4985-8dc9-ee3e71bd515b" providerId="ADAL" clId="{AC721168-1E6E-42AB-9D44-39F1287820DC}" dt="2024-07-11T21:13:32.536" v="338"/>
          <ac:graphicFrameMkLst>
            <pc:docMk/>
            <pc:sldMk cId="1517462333" sldId="316"/>
            <ac:graphicFrameMk id="9" creationId="{AAF0A1F3-EDEB-D206-B3A7-C11C89287DA2}"/>
          </ac:graphicFrameMkLst>
        </pc:graphicFrameChg>
        <pc:graphicFrameChg chg="mod modGraphic">
          <ac:chgData name="María Guadalupe Becerra Barragán" userId="0b139e41-fc89-4985-8dc9-ee3e71bd515b" providerId="ADAL" clId="{AC721168-1E6E-42AB-9D44-39F1287820DC}" dt="2024-07-11T21:13:28.096" v="337"/>
          <ac:graphicFrameMkLst>
            <pc:docMk/>
            <pc:sldMk cId="1517462333" sldId="316"/>
            <ac:graphicFrameMk id="12" creationId="{ADFFE60A-807C-261C-979F-DB5F43826FBB}"/>
          </ac:graphicFrameMkLst>
        </pc:graphicFrameChg>
      </pc:sldChg>
      <pc:sldChg chg="del">
        <pc:chgData name="María Guadalupe Becerra Barragán" userId="0b139e41-fc89-4985-8dc9-ee3e71bd515b" providerId="ADAL" clId="{AC721168-1E6E-42AB-9D44-39F1287820DC}" dt="2024-07-11T19:44:19.150" v="105" actId="2696"/>
        <pc:sldMkLst>
          <pc:docMk/>
          <pc:sldMk cId="44012166" sldId="317"/>
        </pc:sldMkLst>
      </pc:sldChg>
      <pc:sldChg chg="addSp modSp new del mod">
        <pc:chgData name="María Guadalupe Becerra Barragán" userId="0b139e41-fc89-4985-8dc9-ee3e71bd515b" providerId="ADAL" clId="{AC721168-1E6E-42AB-9D44-39F1287820DC}" dt="2024-07-11T20:09:25.215" v="311" actId="2696"/>
        <pc:sldMkLst>
          <pc:docMk/>
          <pc:sldMk cId="2547871063" sldId="317"/>
        </pc:sldMkLst>
        <pc:graphicFrameChg chg="add">
          <ac:chgData name="María Guadalupe Becerra Barragán" userId="0b139e41-fc89-4985-8dc9-ee3e71bd515b" providerId="ADAL" clId="{AC721168-1E6E-42AB-9D44-39F1287820DC}" dt="2024-07-11T19:58:28.942" v="285"/>
          <ac:graphicFrameMkLst>
            <pc:docMk/>
            <pc:sldMk cId="2547871063" sldId="317"/>
            <ac:graphicFrameMk id="4" creationId="{601C417A-BEA3-A6BB-D89D-CC05BB555577}"/>
          </ac:graphicFrameMkLst>
        </pc:graphicFrameChg>
        <pc:graphicFrameChg chg="add mod modGraphic">
          <ac:chgData name="María Guadalupe Becerra Barragán" userId="0b139e41-fc89-4985-8dc9-ee3e71bd515b" providerId="ADAL" clId="{AC721168-1E6E-42AB-9D44-39F1287820DC}" dt="2024-07-11T20:09:11.056" v="308" actId="21"/>
          <ac:graphicFrameMkLst>
            <pc:docMk/>
            <pc:sldMk cId="2547871063" sldId="317"/>
            <ac:graphicFrameMk id="5" creationId="{01EF1F37-BFF6-1880-804F-94EDC81081B5}"/>
          </ac:graphicFrameMkLst>
        </pc:graphicFrameChg>
        <pc:graphicFrameChg chg="add modGraphic">
          <ac:chgData name="María Guadalupe Becerra Barragán" userId="0b139e41-fc89-4985-8dc9-ee3e71bd515b" providerId="ADAL" clId="{AC721168-1E6E-42AB-9D44-39F1287820DC}" dt="2024-07-11T20:02:43.718" v="293" actId="14100"/>
          <ac:graphicFrameMkLst>
            <pc:docMk/>
            <pc:sldMk cId="2547871063" sldId="317"/>
            <ac:graphicFrameMk id="6" creationId="{FE29E3D1-F9CC-AEF9-B8F0-EE3B59435E4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30DFCC-F9DB-447C-865D-1259F9B9EC8A}" type="datetimeFigureOut">
              <a:rPr lang="es-MX" smtClean="0"/>
              <a:t>08/07/2025</a:t>
            </a:fld>
            <a:endParaRPr lang="es-MX"/>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624B02-F80A-4C10-8F94-1B1C5ACEB75E}" type="slidenum">
              <a:rPr lang="es-MX" smtClean="0"/>
              <a:t>‹Nº›</a:t>
            </a:fld>
            <a:endParaRPr lang="es-MX"/>
          </a:p>
        </p:txBody>
      </p:sp>
    </p:spTree>
    <p:extLst>
      <p:ext uri="{BB962C8B-B14F-4D97-AF65-F5344CB8AC3E}">
        <p14:creationId xmlns:p14="http://schemas.microsoft.com/office/powerpoint/2010/main" val="236093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t>
            </a:r>
            <a:r>
              <a:rPr lang="es-MX" dirty="0"/>
              <a:t>IC. ALFONSO GIL MEDINA, GERENTE</a:t>
            </a:r>
            <a:r>
              <a:rPr lang="es-MX" baseline="0" dirty="0"/>
              <a:t> JURÍDICO</a:t>
            </a:r>
            <a:endParaRPr lang="es-MX" dirty="0"/>
          </a:p>
        </p:txBody>
      </p:sp>
      <p:sp>
        <p:nvSpPr>
          <p:cNvPr id="4" name="Marcador de número de diapositiva 3"/>
          <p:cNvSpPr>
            <a:spLocks noGrp="1"/>
          </p:cNvSpPr>
          <p:nvPr>
            <p:ph type="sldNum" sz="quarter" idx="10"/>
          </p:nvPr>
        </p:nvSpPr>
        <p:spPr/>
        <p:txBody>
          <a:bodyPr/>
          <a:lstStyle/>
          <a:p>
            <a:fld id="{4ABF3107-FFE8-3645-B89F-777090C37BF5}" type="slidenum">
              <a:rPr lang="es-MX" smtClean="0"/>
              <a:t>1</a:t>
            </a:fld>
            <a:endParaRPr lang="es-MX"/>
          </a:p>
        </p:txBody>
      </p:sp>
    </p:spTree>
    <p:extLst>
      <p:ext uri="{BB962C8B-B14F-4D97-AF65-F5344CB8AC3E}">
        <p14:creationId xmlns:p14="http://schemas.microsoft.com/office/powerpoint/2010/main" val="249227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5624B02-F80A-4C10-8F94-1B1C5ACEB75E}" type="slidenum">
              <a:rPr lang="es-MX" smtClean="0"/>
              <a:t>2</a:t>
            </a:fld>
            <a:endParaRPr lang="es-MX"/>
          </a:p>
        </p:txBody>
      </p:sp>
    </p:spTree>
    <p:extLst>
      <p:ext uri="{BB962C8B-B14F-4D97-AF65-F5344CB8AC3E}">
        <p14:creationId xmlns:p14="http://schemas.microsoft.com/office/powerpoint/2010/main" val="307125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75624B02-F80A-4C10-8F94-1B1C5ACEB75E}" type="slidenum">
              <a:rPr lang="es-MX" smtClean="0"/>
              <a:t>3</a:t>
            </a:fld>
            <a:endParaRPr lang="es-MX"/>
          </a:p>
        </p:txBody>
      </p:sp>
    </p:spTree>
    <p:extLst>
      <p:ext uri="{BB962C8B-B14F-4D97-AF65-F5344CB8AC3E}">
        <p14:creationId xmlns:p14="http://schemas.microsoft.com/office/powerpoint/2010/main" val="329699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5624B02-F80A-4C10-8F94-1B1C5ACEB75E}" type="slidenum">
              <a:rPr lang="es-MX" smtClean="0"/>
              <a:t>4</a:t>
            </a:fld>
            <a:endParaRPr lang="es-MX"/>
          </a:p>
        </p:txBody>
      </p:sp>
    </p:spTree>
    <p:extLst>
      <p:ext uri="{BB962C8B-B14F-4D97-AF65-F5344CB8AC3E}">
        <p14:creationId xmlns:p14="http://schemas.microsoft.com/office/powerpoint/2010/main" val="165041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ES" dirty="0"/>
              <a:t>LIC.</a:t>
            </a:r>
            <a:r>
              <a:rPr lang="es-ES" baseline="0" dirty="0"/>
              <a:t> ALFONSO GIL MEDINA, </a:t>
            </a:r>
            <a:r>
              <a:rPr lang="es-MX" dirty="0"/>
              <a:t>GERENTE</a:t>
            </a:r>
            <a:r>
              <a:rPr lang="es-MX" baseline="0" dirty="0"/>
              <a:t> JURÍDICO</a:t>
            </a:r>
            <a:endParaRPr lang="es-MX" dirty="0"/>
          </a:p>
          <a:p>
            <a:endParaRPr lang="es-MX" dirty="0"/>
          </a:p>
        </p:txBody>
      </p:sp>
      <p:sp>
        <p:nvSpPr>
          <p:cNvPr id="4" name="Marcador de número de diapositiva 3"/>
          <p:cNvSpPr>
            <a:spLocks noGrp="1"/>
          </p:cNvSpPr>
          <p:nvPr>
            <p:ph type="sldNum" sz="quarter" idx="10"/>
          </p:nvPr>
        </p:nvSpPr>
        <p:spPr/>
        <p:txBody>
          <a:bodyPr/>
          <a:lstStyle/>
          <a:p>
            <a:fld id="{4ABF3107-FFE8-3645-B89F-777090C37BF5}" type="slidenum">
              <a:rPr lang="es-MX" smtClean="0"/>
              <a:t>5</a:t>
            </a:fld>
            <a:endParaRPr lang="es-MX"/>
          </a:p>
        </p:txBody>
      </p:sp>
    </p:spTree>
    <p:extLst>
      <p:ext uri="{BB962C8B-B14F-4D97-AF65-F5344CB8AC3E}">
        <p14:creationId xmlns:p14="http://schemas.microsoft.com/office/powerpoint/2010/main" val="333718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ES" dirty="0"/>
              <a:t>LIC.</a:t>
            </a:r>
            <a:r>
              <a:rPr lang="es-ES" baseline="0" dirty="0"/>
              <a:t> ALFONSO GIL MEDINA, </a:t>
            </a:r>
            <a:r>
              <a:rPr lang="es-MX" dirty="0"/>
              <a:t>GERENTE</a:t>
            </a:r>
            <a:r>
              <a:rPr lang="es-MX" baseline="0" dirty="0"/>
              <a:t> JURÍDICO</a:t>
            </a:r>
            <a:endParaRPr lang="es-MX"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F3107-FFE8-3645-B89F-777090C37BF5}" type="slidenum">
              <a:rPr kumimoji="0" lang="es-MX"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104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05D3C-8631-3A19-3F41-A715083C8C7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7A5D82B-92CD-0B0A-D5AA-02F0AA0C8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DBBE239-2E73-27DB-3812-4F17E7E58053}"/>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5" name="Marcador de pie de página 4">
            <a:extLst>
              <a:ext uri="{FF2B5EF4-FFF2-40B4-BE49-F238E27FC236}">
                <a16:creationId xmlns:a16="http://schemas.microsoft.com/office/drawing/2014/main" id="{1D0E073C-72A8-2B8B-0DA4-04780FDDE4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1EFA73-1868-CC30-E729-20137C839BAC}"/>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35449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33907-6F32-7EF9-08EC-AF560B4A02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75B581D-02B7-1B08-C932-04C05768A67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29D98CD-C430-5A31-0466-81F5CAD40E1F}"/>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5" name="Marcador de pie de página 4">
            <a:extLst>
              <a:ext uri="{FF2B5EF4-FFF2-40B4-BE49-F238E27FC236}">
                <a16:creationId xmlns:a16="http://schemas.microsoft.com/office/drawing/2014/main" id="{3977B124-35D8-C652-EE44-ACCDD3FF967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302FF0-C05F-0E27-5AC5-A629FECEA305}"/>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49149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4D45B4-EAF8-EDCC-4F5C-0EF5A42065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336A720-448A-0A66-DFCE-9F880C13B28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D052D34-CDA2-C8C7-AF06-97287848DAAA}"/>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5" name="Marcador de pie de página 4">
            <a:extLst>
              <a:ext uri="{FF2B5EF4-FFF2-40B4-BE49-F238E27FC236}">
                <a16:creationId xmlns:a16="http://schemas.microsoft.com/office/drawing/2014/main" id="{928B7528-3D87-DC39-ED23-A657757EE4A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F8B123-93DF-1092-0B21-A54A56B04AFC}"/>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88232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CA3A876C-5198-48D6-9428-5DF02D2061EF}" type="datetime1">
              <a:rPr lang="es-MX" smtClean="0"/>
              <a:t>08/07/2025</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98230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9AEE8-6C35-6200-214B-AFA9B4323DB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D3F6695-05CF-4FAE-0374-B95A129F1D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505270-A4E2-1CED-5E29-7D7E863DEA9C}"/>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5" name="Marcador de pie de página 4">
            <a:extLst>
              <a:ext uri="{FF2B5EF4-FFF2-40B4-BE49-F238E27FC236}">
                <a16:creationId xmlns:a16="http://schemas.microsoft.com/office/drawing/2014/main" id="{AFBAC144-550C-374D-4D2A-344DC1CD27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FA5EEC2-D662-3DDE-ADD5-A0BB77697BC4}"/>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221324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C10D60-CCE6-03D2-312A-E24955588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4431FD9-1683-0508-249A-FE3BFC4FCB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B7624F7-1FB4-03B2-ECDE-347D0685FD2B}"/>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5" name="Marcador de pie de página 4">
            <a:extLst>
              <a:ext uri="{FF2B5EF4-FFF2-40B4-BE49-F238E27FC236}">
                <a16:creationId xmlns:a16="http://schemas.microsoft.com/office/drawing/2014/main" id="{9C7FA6A2-4911-B26A-5818-3DCA830B416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1188EB0-2FBA-E1A5-EA7F-EE35A13639B6}"/>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186581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B44C5-2110-642C-C0D1-208733E6F5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62E1A6D-4C6E-C6B6-7DB6-768FD6151D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BE5A283-12F5-7161-392B-B6D6793BB8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278EB0C-A403-2E24-1539-F70ADF72C358}"/>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6" name="Marcador de pie de página 5">
            <a:extLst>
              <a:ext uri="{FF2B5EF4-FFF2-40B4-BE49-F238E27FC236}">
                <a16:creationId xmlns:a16="http://schemas.microsoft.com/office/drawing/2014/main" id="{72B57965-3E2F-59C8-B0D8-77989E17EB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BAF9E57-EC9E-0F7F-08E6-FE476B2019CE}"/>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158877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CBE0C-46C1-CCD3-DB46-A8A7A854D62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E3D5D82-B175-4B6E-D1A3-E1C5860AF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B0C2C2-421D-82B7-6A48-E94D0B3D690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B5F3CF7-DAD2-9FE3-862D-BD1F0E3A1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481C0D1-8736-4E21-0BB0-683F28D681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A68631E-7A28-DED8-703E-D6EFBDC1C74A}"/>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8" name="Marcador de pie de página 7">
            <a:extLst>
              <a:ext uri="{FF2B5EF4-FFF2-40B4-BE49-F238E27FC236}">
                <a16:creationId xmlns:a16="http://schemas.microsoft.com/office/drawing/2014/main" id="{AA0C6D77-5983-0D11-9EA8-ED4E451F139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6730710-EED0-896C-C14E-33FD82AFAC2E}"/>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08178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27D18-7102-6F1E-DCD9-E972E97571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276C327-4A59-A42D-F185-ACBC62E869AF}"/>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4" name="Marcador de pie de página 3">
            <a:extLst>
              <a:ext uri="{FF2B5EF4-FFF2-40B4-BE49-F238E27FC236}">
                <a16:creationId xmlns:a16="http://schemas.microsoft.com/office/drawing/2014/main" id="{5A70B218-545F-9F9E-6A47-CE275162270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40C7012-3803-2DF8-9571-4B54A47ADE19}"/>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420700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B9FF28-57A7-0E8F-4FCD-570C41B6D58F}"/>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3" name="Marcador de pie de página 2">
            <a:extLst>
              <a:ext uri="{FF2B5EF4-FFF2-40B4-BE49-F238E27FC236}">
                <a16:creationId xmlns:a16="http://schemas.microsoft.com/office/drawing/2014/main" id="{52FFE762-552C-44F4-740D-76179021776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7F48990-FE29-04D7-4C12-F008A3FFC584}"/>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225422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9F15A-214C-8114-87FE-ABC38142CA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F7E24F-BBA9-C8EC-DB5C-9E6BC2E4E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A893046-5F9D-A732-7542-41A75B05F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4E6894-31C8-9379-4D65-C76172511E68}"/>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6" name="Marcador de pie de página 5">
            <a:extLst>
              <a:ext uri="{FF2B5EF4-FFF2-40B4-BE49-F238E27FC236}">
                <a16:creationId xmlns:a16="http://schemas.microsoft.com/office/drawing/2014/main" id="{81AE044F-E786-57F7-6BDD-92795CA4CD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16B7099-4B53-F4A0-4AE4-CE9149EE9AE1}"/>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7310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EC640-9490-D53F-1A1C-2FEBF58B99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441CDDE-6F9E-CE11-3B6F-AB5395E43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AF7AE29-D388-05DD-300A-8B7001349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22E9BDC-7B9B-CA28-0DC0-E3C74F76C677}"/>
              </a:ext>
            </a:extLst>
          </p:cNvPr>
          <p:cNvSpPr>
            <a:spLocks noGrp="1"/>
          </p:cNvSpPr>
          <p:nvPr>
            <p:ph type="dt" sz="half" idx="10"/>
          </p:nvPr>
        </p:nvSpPr>
        <p:spPr/>
        <p:txBody>
          <a:bodyPr/>
          <a:lstStyle/>
          <a:p>
            <a:fld id="{DB58767C-B1DA-42AE-8A18-98F2250CB8A3}" type="datetimeFigureOut">
              <a:rPr lang="es-MX" smtClean="0"/>
              <a:t>08/07/2025</a:t>
            </a:fld>
            <a:endParaRPr lang="es-MX"/>
          </a:p>
        </p:txBody>
      </p:sp>
      <p:sp>
        <p:nvSpPr>
          <p:cNvPr id="6" name="Marcador de pie de página 5">
            <a:extLst>
              <a:ext uri="{FF2B5EF4-FFF2-40B4-BE49-F238E27FC236}">
                <a16:creationId xmlns:a16="http://schemas.microsoft.com/office/drawing/2014/main" id="{78BF0158-4B70-FA97-80D0-ACFEE165F5E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ABD07E7-AB72-220A-DFA2-86EC3A0D6044}"/>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21969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9B1F96-F7BA-0FFB-8B52-90F1C7E8F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66298CC-CC8A-94D3-4CE2-F8EFAF92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2419543-7B13-D565-8356-A4E7B8D39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58767C-B1DA-42AE-8A18-98F2250CB8A3}" type="datetimeFigureOut">
              <a:rPr lang="es-MX" smtClean="0"/>
              <a:t>08/07/2025</a:t>
            </a:fld>
            <a:endParaRPr lang="es-MX"/>
          </a:p>
        </p:txBody>
      </p:sp>
      <p:sp>
        <p:nvSpPr>
          <p:cNvPr id="5" name="Marcador de pie de página 4">
            <a:extLst>
              <a:ext uri="{FF2B5EF4-FFF2-40B4-BE49-F238E27FC236}">
                <a16:creationId xmlns:a16="http://schemas.microsoft.com/office/drawing/2014/main" id="{DF6FEEA1-5078-CCFA-EB4D-90FF7091C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E5B4B107-8B58-3526-7850-DB77D0309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AEF12C-A121-4F43-A1C3-AE8647FFC326}" type="slidenum">
              <a:rPr lang="es-MX" smtClean="0"/>
              <a:t>‹Nº›</a:t>
            </a:fld>
            <a:endParaRPr lang="es-MX"/>
          </a:p>
        </p:txBody>
      </p:sp>
    </p:spTree>
    <p:extLst>
      <p:ext uri="{BB962C8B-B14F-4D97-AF65-F5344CB8AC3E}">
        <p14:creationId xmlns:p14="http://schemas.microsoft.com/office/powerpoint/2010/main" val="242845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9DA68E6B-A9FD-F88C-3A70-13013CD260E3}"/>
              </a:ext>
            </a:extLst>
          </p:cNvPr>
          <p:cNvPicPr>
            <a:picLocks noChangeAspect="1"/>
          </p:cNvPicPr>
          <p:nvPr/>
        </p:nvPicPr>
        <p:blipFill>
          <a:blip r:embed="rId3"/>
          <a:stretch>
            <a:fillRect/>
          </a:stretch>
        </p:blipFill>
        <p:spPr>
          <a:xfrm>
            <a:off x="6581278" y="222075"/>
            <a:ext cx="5184002" cy="720000"/>
          </a:xfrm>
          <a:prstGeom prst="rect">
            <a:avLst/>
          </a:prstGeom>
        </p:spPr>
      </p:pic>
      <p:sp>
        <p:nvSpPr>
          <p:cNvPr id="5" name="AutoShape 2" descr="https://usc-powerpoint.officeapps.live.com/pods/GetClipboardImage.ashx?Id=675e6261-8d26-4e7a-83d4-8bc9347e364d&amp;DC=PUS5&amp;pkey=f2d44ff2-b180-41f2-a441-5a917f52582d&amp;wdwaccluster=PUS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Título 1">
            <a:extLst>
              <a:ext uri="{FF2B5EF4-FFF2-40B4-BE49-F238E27FC236}">
                <a16:creationId xmlns:a16="http://schemas.microsoft.com/office/drawing/2014/main" id="{CBCE765A-5FFE-9B98-33EB-D170A8DA79F7}"/>
              </a:ext>
            </a:extLst>
          </p:cNvPr>
          <p:cNvSpPr txBox="1">
            <a:spLocks/>
          </p:cNvSpPr>
          <p:nvPr/>
        </p:nvSpPr>
        <p:spPr>
          <a:xfrm>
            <a:off x="-832964" y="700631"/>
            <a:ext cx="8256732" cy="453994"/>
          </a:xfrm>
          <a:prstGeom prst="rect">
            <a:avLst/>
          </a:prstGeom>
        </p:spPr>
        <p:txBody>
          <a:bodyPr anchor="b">
            <a:noAutofit/>
          </a:bodyPr>
          <a:lstStyle>
            <a:lvl1pPr algn="ctr" defTabSz="914377" rtl="0" eaLnBrk="1" latinLnBrk="0" hangingPunct="1">
              <a:lnSpc>
                <a:spcPct val="90000"/>
              </a:lnSpc>
              <a:spcBef>
                <a:spcPct val="0"/>
              </a:spcBef>
              <a:buNone/>
              <a:defRPr sz="4400" b="1" i="0" kern="1200">
                <a:solidFill>
                  <a:srgbClr val="6E152E"/>
                </a:solidFill>
                <a:latin typeface="Montserrat SemiBold" pitchFamily="2" charset="77"/>
                <a:ea typeface="+mj-ea"/>
                <a:cs typeface="+mj-cs"/>
              </a:defRPr>
            </a:lvl1pPr>
          </a:lstStyle>
          <a:p>
            <a:pPr>
              <a:spcAft>
                <a:spcPts val="600"/>
              </a:spcAft>
            </a:pPr>
            <a:r>
              <a:rPr lang="es-MX" sz="1800" dirty="0">
                <a:latin typeface="Montserrat" panose="00000500000000000000" pitchFamily="2" charset="0"/>
                <a:ea typeface="Calibri" panose="020F0502020204030204" pitchFamily="34" charset="0"/>
                <a:cs typeface="Arial" panose="020B0604020202020204" pitchFamily="34" charset="0"/>
              </a:rPr>
              <a:t>VII. Seguimiento al Desempeño Institucional. </a:t>
            </a:r>
            <a:br>
              <a:rPr lang="es-MX" sz="1800" dirty="0">
                <a:latin typeface="Montserrat" panose="00000500000000000000" pitchFamily="2" charset="0"/>
                <a:ea typeface="Calibri" panose="020F0502020204030204" pitchFamily="34" charset="0"/>
                <a:cs typeface="Arial" panose="020B0604020202020204" pitchFamily="34" charset="0"/>
              </a:rPr>
            </a:br>
            <a:r>
              <a:rPr lang="es-MX" sz="1800" dirty="0">
                <a:latin typeface="Montserrat" panose="00000500000000000000" pitchFamily="2" charset="0"/>
                <a:ea typeface="Calibri" panose="020F0502020204030204" pitchFamily="34" charset="0"/>
                <a:cs typeface="Arial" panose="020B0604020202020204" pitchFamily="34" charset="0"/>
              </a:rPr>
              <a:t>	</a:t>
            </a:r>
            <a:r>
              <a:rPr lang="es-MX" sz="1800" b="0" dirty="0">
                <a:latin typeface="Montserrat" panose="00000500000000000000" pitchFamily="2" charset="0"/>
                <a:ea typeface="Calibri" panose="020F0502020204030204" pitchFamily="34" charset="0"/>
                <a:cs typeface="Arial" panose="020B0604020202020204" pitchFamily="34" charset="0"/>
              </a:rPr>
              <a:t>c) Pasivos contingentes. </a:t>
            </a:r>
            <a:r>
              <a:rPr lang="en-US" sz="1800" b="0" dirty="0">
                <a:latin typeface="Montserrat Medium" panose="00000600000000000000" pitchFamily="2" charset="0"/>
                <a:ea typeface="Calibri" panose="020F0502020204030204" pitchFamily="34" charset="0"/>
                <a:cs typeface="Arial" panose="020B0604020202020204" pitchFamily="34" charset="0"/>
              </a:rPr>
              <a:t/>
            </a:r>
            <a:br>
              <a:rPr lang="en-US" sz="1800" b="0" dirty="0">
                <a:latin typeface="Montserrat Medium" panose="00000600000000000000" pitchFamily="2" charset="0"/>
                <a:ea typeface="Calibri" panose="020F0502020204030204" pitchFamily="34" charset="0"/>
                <a:cs typeface="Arial" panose="020B0604020202020204" pitchFamily="34" charset="0"/>
              </a:rPr>
            </a:br>
            <a:endParaRPr lang="es-MX" sz="1800" b="0" dirty="0"/>
          </a:p>
        </p:txBody>
      </p:sp>
      <p:graphicFrame>
        <p:nvGraphicFramePr>
          <p:cNvPr id="7" name="Tabla 6">
            <a:extLst>
              <a:ext uri="{FF2B5EF4-FFF2-40B4-BE49-F238E27FC236}">
                <a16:creationId xmlns:a16="http://schemas.microsoft.com/office/drawing/2014/main" id="{F79B5A01-FD95-4F1A-DB2F-EF93B3EA7217}"/>
              </a:ext>
            </a:extLst>
          </p:cNvPr>
          <p:cNvGraphicFramePr>
            <a:graphicFrameLocks noGrp="1"/>
          </p:cNvGraphicFramePr>
          <p:nvPr>
            <p:extLst>
              <p:ext uri="{D42A27DB-BD31-4B8C-83A1-F6EECF244321}">
                <p14:modId xmlns:p14="http://schemas.microsoft.com/office/powerpoint/2010/main" val="3933661138"/>
              </p:ext>
            </p:extLst>
          </p:nvPr>
        </p:nvGraphicFramePr>
        <p:xfrm>
          <a:off x="633812" y="1051063"/>
          <a:ext cx="11131468" cy="2188897"/>
        </p:xfrm>
        <a:graphic>
          <a:graphicData uri="http://schemas.openxmlformats.org/drawingml/2006/table">
            <a:tbl>
              <a:tblPr firstRow="1" firstCol="1" bandRow="1">
                <a:tableStyleId>{5C22544A-7EE6-4342-B048-85BDC9FD1C3A}</a:tableStyleId>
              </a:tblPr>
              <a:tblGrid>
                <a:gridCol w="2063708">
                  <a:extLst>
                    <a:ext uri="{9D8B030D-6E8A-4147-A177-3AD203B41FA5}">
                      <a16:colId xmlns:a16="http://schemas.microsoft.com/office/drawing/2014/main" val="2709861062"/>
                    </a:ext>
                  </a:extLst>
                </a:gridCol>
                <a:gridCol w="1696383">
                  <a:extLst>
                    <a:ext uri="{9D8B030D-6E8A-4147-A177-3AD203B41FA5}">
                      <a16:colId xmlns:a16="http://schemas.microsoft.com/office/drawing/2014/main" val="2789895994"/>
                    </a:ext>
                  </a:extLst>
                </a:gridCol>
                <a:gridCol w="2021811">
                  <a:extLst>
                    <a:ext uri="{9D8B030D-6E8A-4147-A177-3AD203B41FA5}">
                      <a16:colId xmlns:a16="http://schemas.microsoft.com/office/drawing/2014/main" val="3965637924"/>
                    </a:ext>
                  </a:extLst>
                </a:gridCol>
                <a:gridCol w="3314212">
                  <a:extLst>
                    <a:ext uri="{9D8B030D-6E8A-4147-A177-3AD203B41FA5}">
                      <a16:colId xmlns:a16="http://schemas.microsoft.com/office/drawing/2014/main" val="3469170373"/>
                    </a:ext>
                  </a:extLst>
                </a:gridCol>
                <a:gridCol w="2035354">
                  <a:extLst>
                    <a:ext uri="{9D8B030D-6E8A-4147-A177-3AD203B41FA5}">
                      <a16:colId xmlns:a16="http://schemas.microsoft.com/office/drawing/2014/main" val="27395292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smtClean="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smtClean="0">
                          <a:effectLst/>
                          <a:latin typeface="Montserrat" panose="00000500000000000000" pitchFamily="2" charset="0"/>
                          <a:ea typeface="+mn-ea"/>
                          <a:cs typeface="+mn-cs"/>
                        </a:rPr>
                        <a:t>CUANTIFICACIÓN</a:t>
                      </a:r>
                      <a:r>
                        <a:rPr lang="es-ES" sz="700" baseline="0" dirty="0" smtClean="0">
                          <a:effectLst/>
                          <a:latin typeface="Montserrat" panose="00000500000000000000" pitchFamily="2" charset="0"/>
                          <a:ea typeface="+mn-ea"/>
                          <a:cs typeface="+mn-cs"/>
                        </a:rPr>
                        <a:t> DE PRESTACIONES</a:t>
                      </a:r>
                      <a:endParaRPr lang="es-MX" sz="700" dirty="0" smtClean="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8846864"/>
                  </a:ext>
                </a:extLst>
              </a:tr>
              <a:tr h="526512">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1</a:t>
                      </a:r>
                      <a:r>
                        <a:rPr lang="es-MX" sz="600" b="1" kern="1200" dirty="0" smtClean="0">
                          <a:solidFill>
                            <a:schemeClr val="lt1"/>
                          </a:solidFill>
                          <a:effectLst/>
                          <a:latin typeface="Montserrat" panose="00000500000000000000" pitchFamily="2" charset="0"/>
                          <a:ea typeface="+mn-ea"/>
                          <a:cs typeface="+mn-cs"/>
                        </a:rPr>
                        <a:t>.- </a:t>
                      </a:r>
                      <a:r>
                        <a:rPr lang="es-MX" sz="600" b="1" kern="1200" dirty="0">
                          <a:solidFill>
                            <a:schemeClr val="lt1"/>
                          </a:solidFill>
                          <a:effectLst/>
                          <a:latin typeface="Montserrat" panose="00000500000000000000" pitchFamily="2" charset="0"/>
                          <a:ea typeface="+mn-ea"/>
                          <a:cs typeface="+mn-cs"/>
                        </a:rPr>
                        <a:t>DEMANDA CIVIL REIVINDICATORIA, ROSA ELENA RODRIGUEZ PEREZ Y OTROS VS APIMNA, EXP. 17-1102-123C.</a:t>
                      </a:r>
                    </a:p>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(PARCELA 70)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A CARGO DE LA GERENCIA JURÍDICA DE ESTA APIMAN.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SE HACE VALER LA NULIDAD DEL CONVENIO CONCILIATORIO TODA VEZ QUE ES DE IMPOSIBLE CUMPLIMIENTO POR AMBAS PARTES.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0"/>
                        </a:spcAft>
                      </a:pPr>
                      <a:r>
                        <a:rPr lang="es-MX" sz="600" b="0" kern="1200" dirty="0" smtClean="0">
                          <a:solidFill>
                            <a:schemeClr val="tx1"/>
                          </a:solidFill>
                          <a:effectLst/>
                          <a:latin typeface="Montserrat" panose="00000500000000000000" pitchFamily="2" charset="0"/>
                          <a:ea typeface="+mn-ea"/>
                          <a:cs typeface="+mn-cs"/>
                        </a:rPr>
                        <a:t>CON FECHA 15 DE NOVIEMBRE DE 2022, SE PRESENTÓ ESCRITO AL C. JUEZ PRIMERO MIXTO FAMILIAR Y CIVIL  DEL TERCER PARTIDO JUDICIAL, DE PARTE DE ASIPONA, MEDIANTE EL CUAL SE SOLICITA LEVANTAMIENTO DE EMBARGO</a:t>
                      </a:r>
                    </a:p>
                    <a:p>
                      <a:pPr marL="0" algn="l" defTabSz="914377" rtl="0" eaLnBrk="1" latinLnBrk="0" hangingPunct="1">
                        <a:lnSpc>
                          <a:spcPct val="107000"/>
                        </a:lnSpc>
                        <a:spcAft>
                          <a:spcPts val="0"/>
                        </a:spcAft>
                      </a:pPr>
                      <a:endParaRPr lang="es-MX" sz="600" b="1" kern="1200" dirty="0" smtClean="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smtClean="0">
                          <a:solidFill>
                            <a:schemeClr val="tx1"/>
                          </a:solidFill>
                          <a:effectLst/>
                          <a:latin typeface="Montserrat" panose="00000500000000000000" pitchFamily="2" charset="0"/>
                          <a:ea typeface="+mn-ea"/>
                          <a:cs typeface="+mn-cs"/>
                        </a:rPr>
                        <a:t>ESTATUS: MISMO ESTATUS QUE EL TRIMESTRE INMEDIATO ANTERIOR.</a:t>
                      </a:r>
                    </a:p>
                    <a:p>
                      <a:pPr marL="0" algn="just" defTabSz="914377" rtl="0" eaLnBrk="1" latinLnBrk="0" hangingPunct="1">
                        <a:lnSpc>
                          <a:spcPct val="107000"/>
                        </a:lnSpc>
                        <a:spcAft>
                          <a:spcPts val="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r" defTabSz="914377" rtl="0" eaLnBrk="1" latinLnBrk="0" hangingPunct="1">
                        <a:lnSpc>
                          <a:spcPct val="107000"/>
                        </a:lnSpc>
                        <a:spcAft>
                          <a:spcPts val="0"/>
                        </a:spcAft>
                      </a:pPr>
                      <a:r>
                        <a:rPr lang="es-ES" sz="900" b="1" kern="1200" dirty="0" smtClean="0">
                          <a:solidFill>
                            <a:schemeClr val="tx1"/>
                          </a:solidFill>
                          <a:effectLst/>
                          <a:latin typeface="Montserrat" panose="00000500000000000000" pitchFamily="2" charset="0"/>
                          <a:ea typeface="+mn-ea"/>
                          <a:cs typeface="+mn-cs"/>
                        </a:rPr>
                        <a:t>$84,878,653.80</a:t>
                      </a:r>
                      <a:endParaRPr lang="es-MX" sz="9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7578638"/>
                  </a:ext>
                </a:extLst>
              </a:tr>
              <a:tr h="434754">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DERIVAN </a:t>
                      </a:r>
                      <a:r>
                        <a:rPr lang="es-MX" sz="600" b="1" kern="1200" dirty="0">
                          <a:solidFill>
                            <a:schemeClr val="lt1"/>
                          </a:solidFill>
                          <a:effectLst/>
                          <a:latin typeface="Montserrat" panose="00000500000000000000" pitchFamily="2" charset="0"/>
                          <a:ea typeface="+mn-ea"/>
                          <a:cs typeface="+mn-cs"/>
                        </a:rPr>
                        <a:t>DEL </a:t>
                      </a:r>
                      <a:r>
                        <a:rPr lang="es-MX" sz="600" b="1" kern="1200" dirty="0" smtClean="0">
                          <a:solidFill>
                            <a:schemeClr val="lt1"/>
                          </a:solidFill>
                          <a:effectLst/>
                          <a:latin typeface="Montserrat" panose="00000500000000000000" pitchFamily="2" charset="0"/>
                          <a:ea typeface="+mn-ea"/>
                          <a:cs typeface="+mn-cs"/>
                        </a:rPr>
                        <a:t>ANTERIOR:</a:t>
                      </a:r>
                    </a:p>
                    <a:p>
                      <a:pPr marL="171450" indent="-171450" algn="just" defTabSz="914377" rtl="0" eaLnBrk="1" latinLnBrk="0" hangingPunct="1">
                        <a:lnSpc>
                          <a:spcPct val="107000"/>
                        </a:lnSpc>
                        <a:spcAft>
                          <a:spcPts val="800"/>
                        </a:spcAft>
                        <a:buFont typeface="Arial" panose="020B0604020202020204" pitchFamily="34" charset="0"/>
                        <a:buChar char="•"/>
                      </a:pPr>
                      <a:r>
                        <a:rPr lang="es-MX" sz="600" b="1" kern="1200" dirty="0" smtClean="0">
                          <a:solidFill>
                            <a:schemeClr val="lt1"/>
                          </a:solidFill>
                          <a:effectLst/>
                          <a:latin typeface="Montserrat" panose="00000500000000000000" pitchFamily="2" charset="0"/>
                          <a:ea typeface="+mn-ea"/>
                          <a:cs typeface="+mn-cs"/>
                        </a:rPr>
                        <a:t>1.1</a:t>
                      </a:r>
                      <a:r>
                        <a:rPr lang="es-MX" sz="600" b="1" kern="1200" dirty="0">
                          <a:solidFill>
                            <a:schemeClr val="lt1"/>
                          </a:solidFill>
                          <a:effectLst/>
                          <a:latin typeface="Montserrat" panose="00000500000000000000" pitchFamily="2" charset="0"/>
                          <a:ea typeface="+mn-ea"/>
                          <a:cs typeface="+mn-cs"/>
                        </a:rPr>
                        <a:t>.- 142/2019 DEMANDA DE NULIDAD DE CONVENIO VS ROSA ELENA RODRIGUEZ PÉREZ Y  OTROS</a:t>
                      </a:r>
                      <a:r>
                        <a:rPr lang="es-MX" sz="600" b="1" kern="1200" dirty="0" smtClean="0">
                          <a:solidFill>
                            <a:schemeClr val="lt1"/>
                          </a:solidFill>
                          <a:effectLst/>
                          <a:latin typeface="Montserrat" panose="00000500000000000000" pitchFamily="2" charset="0"/>
                          <a:ea typeface="+mn-ea"/>
                          <a:cs typeface="+mn-cs"/>
                        </a:rPr>
                        <a:t>.</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A CARGO </a:t>
                      </a:r>
                      <a:r>
                        <a:rPr lang="es-MX" sz="600" b="0" kern="1200" dirty="0" smtClean="0">
                          <a:solidFill>
                            <a:schemeClr val="tx1"/>
                          </a:solidFill>
                          <a:effectLst/>
                          <a:latin typeface="Montserrat" panose="00000500000000000000" pitchFamily="2" charset="0"/>
                          <a:ea typeface="+mn-ea"/>
                          <a:cs typeface="+mn-cs"/>
                        </a:rPr>
                        <a:t>DE </a:t>
                      </a:r>
                      <a:r>
                        <a:rPr lang="es-MX" sz="600" b="0" kern="1200" dirty="0">
                          <a:solidFill>
                            <a:schemeClr val="tx1"/>
                          </a:solidFill>
                          <a:effectLst/>
                          <a:latin typeface="Montserrat" panose="00000500000000000000" pitchFamily="2" charset="0"/>
                          <a:ea typeface="+mn-ea"/>
                          <a:cs typeface="+mn-cs"/>
                        </a:rPr>
                        <a:t>LA GERENCIA JURÍDICA DE ESTA APIMAN</a:t>
                      </a:r>
                      <a:r>
                        <a:rPr lang="es-MX" sz="600" b="0" kern="1200" dirty="0" smtClean="0">
                          <a:solidFill>
                            <a:schemeClr val="tx1"/>
                          </a:solidFill>
                          <a:effectLst/>
                          <a:latin typeface="Montserrat" panose="00000500000000000000" pitchFamily="2" charset="0"/>
                          <a:ea typeface="+mn-ea"/>
                          <a:cs typeface="+mn-cs"/>
                        </a:rPr>
                        <a:t>.</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NULIDAD DE CONVENIO CONCILIATORIO TODA VEZ QUE NO ES POSIBLE SU </a:t>
                      </a:r>
                      <a:r>
                        <a:rPr lang="es-MX" sz="600" b="0" kern="1200" dirty="0" smtClean="0">
                          <a:solidFill>
                            <a:schemeClr val="tx1"/>
                          </a:solidFill>
                          <a:effectLst/>
                          <a:latin typeface="Montserrat" panose="00000500000000000000" pitchFamily="2" charset="0"/>
                          <a:ea typeface="+mn-ea"/>
                          <a:cs typeface="+mn-cs"/>
                        </a:rPr>
                        <a:t>CUMPLIMIENTO POR AMBAS PARTES.</a:t>
                      </a:r>
                      <a:endParaRPr lang="es-ES" sz="600" b="0" kern="1200" dirty="0" smtClean="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0"/>
                        </a:spcAft>
                      </a:pPr>
                      <a:endParaRPr lang="es-ES" sz="600" b="0" kern="120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r>
                        <a:rPr lang="es-ES" sz="600" b="0" kern="1200" dirty="0" smtClean="0">
                          <a:solidFill>
                            <a:schemeClr val="tx1"/>
                          </a:solidFill>
                          <a:effectLst/>
                          <a:latin typeface="Montserrat" panose="00000500000000000000" pitchFamily="2" charset="0"/>
                          <a:ea typeface="+mn-ea"/>
                          <a:cs typeface="+mn-cs"/>
                        </a:rPr>
                        <a:t>CON FECHA 04 DE NOVIEMBRE DE 2024, FUE PUBLICADO EL AUTO DE FECHA 31 DE OCTUBRE DE 2024 </a:t>
                      </a:r>
                      <a:endParaRPr lang="es-MX" sz="600" b="0" kern="120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endParaRPr lang="es-MX" sz="600" b="1" kern="120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r>
                        <a:rPr lang="es-MX" sz="600" b="1" kern="1200" dirty="0" smtClean="0">
                          <a:solidFill>
                            <a:schemeClr val="tx1"/>
                          </a:solidFill>
                          <a:effectLst/>
                          <a:latin typeface="Montserrat" panose="00000500000000000000" pitchFamily="2" charset="0"/>
                          <a:ea typeface="+mn-ea"/>
                          <a:cs typeface="+mn-cs"/>
                        </a:rPr>
                        <a:t>ESTATUS: MISMO</a:t>
                      </a:r>
                      <a:r>
                        <a:rPr lang="es-MX" sz="600" b="1" kern="1200" baseline="0" dirty="0" smtClean="0">
                          <a:solidFill>
                            <a:schemeClr val="tx1"/>
                          </a:solidFill>
                          <a:effectLst/>
                          <a:latin typeface="Montserrat" panose="00000500000000000000" pitchFamily="2" charset="0"/>
                          <a:ea typeface="+mn-ea"/>
                          <a:cs typeface="+mn-cs"/>
                        </a:rPr>
                        <a:t> ESTATUS QUE EL TRIMESTRE INMEDIATO ANTERIOR.</a:t>
                      </a:r>
                    </a:p>
                    <a:p>
                      <a:pPr marL="0" algn="just" defTabSz="914377" rtl="0" eaLnBrk="1" latinLnBrk="0" hangingPunct="1">
                        <a:lnSpc>
                          <a:spcPct val="107000"/>
                        </a:lnSpc>
                        <a:spcAft>
                          <a:spcPts val="0"/>
                        </a:spcAft>
                      </a:pPr>
                      <a:endParaRPr lang="es-ES" sz="600" b="1" kern="1200" baseline="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r>
                        <a:rPr lang="es-MX" sz="600" b="0" kern="1200" dirty="0" smtClean="0">
                          <a:solidFill>
                            <a:schemeClr val="tx1"/>
                          </a:solidFill>
                          <a:effectLst/>
                          <a:latin typeface="Montserrat" panose="00000500000000000000" pitchFamily="2" charset="0"/>
                          <a:ea typeface="+mn-ea"/>
                          <a:cs typeface="+mn-cs"/>
                        </a:rPr>
                        <a:t>CONDICIONES DE ACTUAR CONFORME A SUS FACULTADES Y ATRIBUCIONES.</a:t>
                      </a:r>
                      <a:endParaRPr lang="es-ES" sz="600" b="1" kern="1200" baseline="0" dirty="0" smtClean="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2077380"/>
                  </a:ext>
                </a:extLst>
              </a:tr>
              <a:tr h="706298">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DERIVAN DEL ANTERIOR:</a:t>
                      </a:r>
                    </a:p>
                    <a:p>
                      <a:pPr marL="171450" indent="-171450" algn="just" defTabSz="914377" rtl="0" eaLnBrk="1" latinLnBrk="0" hangingPunct="1">
                        <a:lnSpc>
                          <a:spcPct val="107000"/>
                        </a:lnSpc>
                        <a:spcAft>
                          <a:spcPts val="800"/>
                        </a:spcAft>
                        <a:buFont typeface="Arial" panose="020B0604020202020204" pitchFamily="34" charset="0"/>
                        <a:buChar char="•"/>
                      </a:pPr>
                      <a:r>
                        <a:rPr lang="es-MX" sz="600" b="1" kern="1200" dirty="0" smtClean="0">
                          <a:solidFill>
                            <a:schemeClr val="lt1"/>
                          </a:solidFill>
                          <a:effectLst/>
                          <a:latin typeface="Montserrat" panose="00000500000000000000" pitchFamily="2" charset="0"/>
                          <a:ea typeface="+mn-ea"/>
                          <a:cs typeface="+mn-cs"/>
                        </a:rPr>
                        <a:t>1.2.</a:t>
                      </a:r>
                      <a:r>
                        <a:rPr lang="es-MX" sz="600" b="1" kern="1200" baseline="0" dirty="0" smtClean="0">
                          <a:solidFill>
                            <a:schemeClr val="lt1"/>
                          </a:solidFill>
                          <a:effectLst/>
                          <a:latin typeface="Montserrat" panose="00000500000000000000" pitchFamily="2" charset="0"/>
                          <a:ea typeface="+mn-ea"/>
                          <a:cs typeface="+mn-cs"/>
                        </a:rPr>
                        <a:t> DENUNCIA 342/2019 – PROMOVIDA POR ASIPONA VS JAVIER SÁNCHEZ DE LA BARQUERA </a:t>
                      </a:r>
                      <a:endParaRPr lang="es-MX" sz="600" b="1" kern="1200" dirty="0" smtClean="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00" b="0" kern="1200" dirty="0" smtClean="0">
                          <a:solidFill>
                            <a:schemeClr val="tx1"/>
                          </a:solidFill>
                          <a:effectLst/>
                          <a:latin typeface="Montserrat" panose="00000500000000000000" pitchFamily="2" charset="0"/>
                          <a:ea typeface="+mn-ea"/>
                          <a:cs typeface="+mn-cs"/>
                        </a:rPr>
                        <a:t>A CARGO DE LA GERENCIA JURÍDICA DE ESTA APIMAN.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SE DENUNCIA QUE EL FUNCIONARIO</a:t>
                      </a:r>
                      <a:r>
                        <a:rPr lang="es-ES" sz="600" b="0" kern="1200" baseline="0" dirty="0" smtClean="0">
                          <a:solidFill>
                            <a:schemeClr val="tx1"/>
                          </a:solidFill>
                          <a:effectLst/>
                          <a:latin typeface="Montserrat" panose="00000500000000000000" pitchFamily="2" charset="0"/>
                          <a:ea typeface="+mn-ea"/>
                          <a:cs typeface="+mn-cs"/>
                        </a:rPr>
                        <a:t> NO CONTRABA CON FACULTADES QUE SE LE AUTORIZABAN A LA CELEBRACIÓN DEL CONTRATO </a:t>
                      </a:r>
                      <a:endParaRPr lang="es-ES" sz="600" b="0" kern="120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endParaRPr lang="es-ES" sz="600" b="0" kern="1200" dirty="0" smtClean="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0"/>
                        </a:spcAft>
                      </a:pPr>
                      <a:r>
                        <a:rPr lang="es-ES" sz="600" b="0" kern="1200" baseline="0" dirty="0" smtClean="0">
                          <a:solidFill>
                            <a:schemeClr val="tx1"/>
                          </a:solidFill>
                          <a:effectLst/>
                          <a:latin typeface="Montserrat" panose="00000500000000000000" pitchFamily="2" charset="0"/>
                          <a:ea typeface="+mn-ea"/>
                          <a:cs typeface="+mn-cs"/>
                        </a:rPr>
                        <a:t>SE EJECUTA ORDEN DE APREHENSIÓN </a:t>
                      </a:r>
                    </a:p>
                    <a:p>
                      <a:pPr marL="0" algn="just" defTabSz="914377" rtl="0" eaLnBrk="1" latinLnBrk="0" hangingPunct="1">
                        <a:lnSpc>
                          <a:spcPct val="107000"/>
                        </a:lnSpc>
                        <a:spcAft>
                          <a:spcPts val="0"/>
                        </a:spcAft>
                      </a:pPr>
                      <a:endParaRPr lang="es-ES" sz="600" b="0" kern="1200" baseline="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r>
                        <a:rPr lang="es-ES" sz="600" b="0" kern="1200" baseline="0" dirty="0" smtClean="0">
                          <a:solidFill>
                            <a:schemeClr val="tx1"/>
                          </a:solidFill>
                          <a:effectLst/>
                          <a:latin typeface="Montserrat" panose="00000500000000000000" pitchFamily="2" charset="0"/>
                          <a:ea typeface="+mn-ea"/>
                          <a:cs typeface="+mn-cs"/>
                        </a:rPr>
                        <a:t>EN AUDIENCIA DE FECHA 30 DE JULIO DE 2024 –JAVIER SÁNCHEZ DE LA BARQUERA QUEDA PRIVADO DE SUS LIBERTAD A EFECTO DE CUMPLIR CON LAS PENAS IMPUESTAS MEDIANTE SENTENCIA EMITIDA DENTRO DE LA CAUSA PENAL. </a:t>
                      </a:r>
                      <a:endParaRPr lang="es-ES" sz="600" b="1" kern="1200" baseline="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endParaRPr lang="es-ES" sz="600" b="1" kern="1200" baseline="0" dirty="0" smtClean="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extLst>
                  <a:ext uri="{0D108BD9-81ED-4DB2-BD59-A6C34878D82A}">
                    <a16:rowId xmlns:a16="http://schemas.microsoft.com/office/drawing/2014/main" val="1825726117"/>
                  </a:ext>
                </a:extLst>
              </a:tr>
            </a:tbl>
          </a:graphicData>
        </a:graphic>
      </p:graphicFrame>
      <p:graphicFrame>
        <p:nvGraphicFramePr>
          <p:cNvPr id="14" name="Tabla 13">
            <a:extLst>
              <a:ext uri="{FF2B5EF4-FFF2-40B4-BE49-F238E27FC236}">
                <a16:creationId xmlns:a16="http://schemas.microsoft.com/office/drawing/2014/main" id="{ADFFE60A-807C-261C-979F-DB5F43826FBB}"/>
              </a:ext>
            </a:extLst>
          </p:cNvPr>
          <p:cNvGraphicFramePr>
            <a:graphicFrameLocks noGrp="1"/>
          </p:cNvGraphicFramePr>
          <p:nvPr>
            <p:extLst>
              <p:ext uri="{D42A27DB-BD31-4B8C-83A1-F6EECF244321}">
                <p14:modId xmlns:p14="http://schemas.microsoft.com/office/powerpoint/2010/main" val="4103984124"/>
              </p:ext>
            </p:extLst>
          </p:nvPr>
        </p:nvGraphicFramePr>
        <p:xfrm>
          <a:off x="633812" y="3195962"/>
          <a:ext cx="11142071" cy="1469092"/>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505829057"/>
                    </a:ext>
                  </a:extLst>
                </a:gridCol>
                <a:gridCol w="1709531">
                  <a:extLst>
                    <a:ext uri="{9D8B030D-6E8A-4147-A177-3AD203B41FA5}">
                      <a16:colId xmlns:a16="http://schemas.microsoft.com/office/drawing/2014/main" val="659697175"/>
                    </a:ext>
                  </a:extLst>
                </a:gridCol>
                <a:gridCol w="2028206">
                  <a:extLst>
                    <a:ext uri="{9D8B030D-6E8A-4147-A177-3AD203B41FA5}">
                      <a16:colId xmlns:a16="http://schemas.microsoft.com/office/drawing/2014/main" val="2479905149"/>
                    </a:ext>
                  </a:extLst>
                </a:gridCol>
                <a:gridCol w="3299168">
                  <a:extLst>
                    <a:ext uri="{9D8B030D-6E8A-4147-A177-3AD203B41FA5}">
                      <a16:colId xmlns:a16="http://schemas.microsoft.com/office/drawing/2014/main" val="2413145211"/>
                    </a:ext>
                  </a:extLst>
                </a:gridCol>
                <a:gridCol w="2043486">
                  <a:extLst>
                    <a:ext uri="{9D8B030D-6E8A-4147-A177-3AD203B41FA5}">
                      <a16:colId xmlns:a16="http://schemas.microsoft.com/office/drawing/2014/main" val="171082105"/>
                    </a:ext>
                  </a:extLst>
                </a:gridCol>
              </a:tblGrid>
              <a:tr h="1469092">
                <a:tc>
                  <a:txBody>
                    <a:bodyPr/>
                    <a:lstStyle/>
                    <a:p>
                      <a:pPr marL="0" algn="just" defTabSz="914377" rtl="0" eaLnBrk="1" latinLnBrk="0" hangingPunct="1">
                        <a:lnSpc>
                          <a:spcPct val="107000"/>
                        </a:lnSpc>
                        <a:spcAft>
                          <a:spcPts val="800"/>
                        </a:spcAft>
                      </a:pPr>
                      <a:r>
                        <a:rPr lang="es-ES" sz="600" b="1" kern="1200" dirty="0" smtClean="0">
                          <a:solidFill>
                            <a:schemeClr val="lt1"/>
                          </a:solidFill>
                          <a:effectLst/>
                          <a:latin typeface="Montserrat" panose="00000500000000000000" pitchFamily="2" charset="0"/>
                          <a:ea typeface="+mn-ea"/>
                          <a:cs typeface="+mn-cs"/>
                        </a:rPr>
                        <a:t>2.</a:t>
                      </a:r>
                      <a:r>
                        <a:rPr lang="es-ES" sz="600" b="1" kern="1200" baseline="0" dirty="0" smtClean="0">
                          <a:solidFill>
                            <a:schemeClr val="lt1"/>
                          </a:solidFill>
                          <a:effectLst/>
                          <a:latin typeface="Montserrat" panose="00000500000000000000" pitchFamily="2" charset="0"/>
                          <a:ea typeface="+mn-ea"/>
                          <a:cs typeface="+mn-cs"/>
                        </a:rPr>
                        <a:t> </a:t>
                      </a:r>
                      <a:r>
                        <a:rPr lang="es-ES" sz="600" b="1" kern="1200" dirty="0" smtClean="0">
                          <a:solidFill>
                            <a:schemeClr val="lt1"/>
                          </a:solidFill>
                          <a:effectLst/>
                          <a:latin typeface="Montserrat" panose="00000500000000000000" pitchFamily="2" charset="0"/>
                          <a:ea typeface="+mn-ea"/>
                          <a:cs typeface="+mn-cs"/>
                        </a:rPr>
                        <a:t>DEMANDA</a:t>
                      </a:r>
                      <a:r>
                        <a:rPr lang="es-ES" sz="600" b="1" kern="1200" baseline="0" dirty="0" smtClean="0">
                          <a:solidFill>
                            <a:schemeClr val="lt1"/>
                          </a:solidFill>
                          <a:effectLst/>
                          <a:latin typeface="Montserrat" panose="00000500000000000000" pitchFamily="2" charset="0"/>
                          <a:ea typeface="+mn-ea"/>
                          <a:cs typeface="+mn-cs"/>
                        </a:rPr>
                        <a:t> MERCANTIL 17-0395-1122M</a:t>
                      </a:r>
                    </a:p>
                    <a:p>
                      <a:pPr marL="0" algn="just" defTabSz="914377" rtl="0" eaLnBrk="1" latinLnBrk="0" hangingPunct="1">
                        <a:lnSpc>
                          <a:spcPct val="107000"/>
                        </a:lnSpc>
                        <a:spcAft>
                          <a:spcPts val="800"/>
                        </a:spcAft>
                      </a:pPr>
                      <a:r>
                        <a:rPr lang="es-ES" sz="600" b="1" kern="1200" baseline="0" dirty="0" smtClean="0">
                          <a:solidFill>
                            <a:schemeClr val="lt1"/>
                          </a:solidFill>
                          <a:effectLst/>
                          <a:latin typeface="Montserrat" panose="00000500000000000000" pitchFamily="2" charset="0"/>
                          <a:ea typeface="+mn-ea"/>
                          <a:cs typeface="+mn-cs"/>
                        </a:rPr>
                        <a:t>PROMOVIDO POR CHRISTIAN ALEJANDRO MOLINA MORA VS ADMINISTRACION PORTUARIO INTEGRAL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ES" sz="600" b="0" kern="1200" dirty="0" smtClean="0">
                          <a:solidFill>
                            <a:schemeClr val="tx1"/>
                          </a:solidFill>
                          <a:effectLst/>
                          <a:latin typeface="Montserrat" panose="00000500000000000000" pitchFamily="2" charset="0"/>
                          <a:ea typeface="+mn-ea"/>
                          <a:cs typeface="+mn-cs"/>
                        </a:rPr>
                        <a:t>A CARGO DE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ES" sz="600" b="0" kern="1200" dirty="0" smtClean="0">
                          <a:solidFill>
                            <a:schemeClr val="tx1"/>
                          </a:solidFill>
                          <a:effectLst/>
                          <a:latin typeface="Montserrat" panose="00000500000000000000" pitchFamily="2" charset="0"/>
                          <a:ea typeface="+mn-ea"/>
                          <a:cs typeface="+mn-cs"/>
                        </a:rPr>
                        <a:t>DEMANDA EL PAGO DE LA CANTIDAD DE $329,225.20 (TRESCIENTOS VEINTINUEVE MIL DOSCIENTOS VEINTICINCO PESOS), COMO SUERTE PRINCIPAL, ADEMAS DE INTERESES MORATORIOS, Y EL PAGO DE GASTOS , COSTAS Y HONORARIOS </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ES" sz="600" b="0" kern="1200" dirty="0" smtClean="0">
                          <a:solidFill>
                            <a:schemeClr val="tx1"/>
                          </a:solidFill>
                          <a:effectLst/>
                          <a:latin typeface="Montserrat" panose="00000500000000000000" pitchFamily="2" charset="0"/>
                          <a:ea typeface="+mn-ea"/>
                          <a:cs typeface="+mn-cs"/>
                        </a:rPr>
                        <a:t>CON FECHA 05 DE MAYO DE 2024, SE DICTÓ SENTENCIA, MEDIANTE LA CUAL SE CONDENA A ESTA ADMINISTRACIÓN A PAGAR A LA MORAL ACTORA LA CANTIDAD DE $329,225.20 (TRESCIENTOS VEINTINUEVE MIL DOSCIENTOS VEINTICINCO PESOS 20/100 M.N.). </a:t>
                      </a:r>
                    </a:p>
                    <a:p>
                      <a:pPr marL="0" algn="just" defTabSz="914377" rtl="0" eaLnBrk="1" latinLnBrk="0" hangingPunct="1">
                        <a:lnSpc>
                          <a:spcPct val="107000"/>
                        </a:lnSpc>
                        <a:spcAft>
                          <a:spcPts val="800"/>
                        </a:spcAft>
                      </a:pPr>
                      <a:r>
                        <a:rPr lang="es-ES" sz="600" b="1" kern="1200" dirty="0" smtClean="0">
                          <a:solidFill>
                            <a:schemeClr val="tx1"/>
                          </a:solidFill>
                          <a:effectLst/>
                          <a:latin typeface="Montserrat" panose="00000500000000000000" pitchFamily="2" charset="0"/>
                          <a:ea typeface="+mn-ea"/>
                          <a:cs typeface="+mn-cs"/>
                        </a:rPr>
                        <a:t>ESTATUS: MISMO ESTATUS QUE EL TRIMESTRE INMEDIATO ANTERIOR.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377" rtl="0" eaLnBrk="1" latinLnBrk="0" hangingPunct="1">
                        <a:lnSpc>
                          <a:spcPct val="107000"/>
                        </a:lnSpc>
                        <a:spcAft>
                          <a:spcPts val="800"/>
                        </a:spcAft>
                      </a:pPr>
                      <a:r>
                        <a:rPr lang="es-ES" sz="600" b="1" kern="1200" dirty="0" smtClean="0">
                          <a:solidFill>
                            <a:schemeClr val="tx1"/>
                          </a:solidFill>
                          <a:effectLst/>
                          <a:latin typeface="Montserrat" panose="00000500000000000000" pitchFamily="2" charset="0"/>
                          <a:ea typeface="+mn-ea"/>
                          <a:cs typeface="+mn-cs"/>
                        </a:rPr>
                        <a:t> $329,225.20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368190"/>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736653850"/>
              </p:ext>
            </p:extLst>
          </p:nvPr>
        </p:nvGraphicFramePr>
        <p:xfrm>
          <a:off x="633813" y="4676014"/>
          <a:ext cx="11142070" cy="769886"/>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960003187"/>
                    </a:ext>
                  </a:extLst>
                </a:gridCol>
                <a:gridCol w="1709531">
                  <a:extLst>
                    <a:ext uri="{9D8B030D-6E8A-4147-A177-3AD203B41FA5}">
                      <a16:colId xmlns:a16="http://schemas.microsoft.com/office/drawing/2014/main" val="2521275718"/>
                    </a:ext>
                  </a:extLst>
                </a:gridCol>
                <a:gridCol w="2027582">
                  <a:extLst>
                    <a:ext uri="{9D8B030D-6E8A-4147-A177-3AD203B41FA5}">
                      <a16:colId xmlns:a16="http://schemas.microsoft.com/office/drawing/2014/main" val="3548348507"/>
                    </a:ext>
                  </a:extLst>
                </a:gridCol>
                <a:gridCol w="3299792">
                  <a:extLst>
                    <a:ext uri="{9D8B030D-6E8A-4147-A177-3AD203B41FA5}">
                      <a16:colId xmlns:a16="http://schemas.microsoft.com/office/drawing/2014/main" val="2005446363"/>
                    </a:ext>
                  </a:extLst>
                </a:gridCol>
                <a:gridCol w="2043485">
                  <a:extLst>
                    <a:ext uri="{9D8B030D-6E8A-4147-A177-3AD203B41FA5}">
                      <a16:colId xmlns:a16="http://schemas.microsoft.com/office/drawing/2014/main" val="3474435943"/>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3.</a:t>
                      </a:r>
                      <a:r>
                        <a:rPr lang="es-ES" sz="600" b="1" kern="1200" baseline="0" dirty="0" smtClean="0">
                          <a:solidFill>
                            <a:schemeClr val="bg1"/>
                          </a:solidFill>
                          <a:effectLst/>
                          <a:latin typeface="Montserrat" panose="00000500000000000000" pitchFamily="2" charset="0"/>
                          <a:ea typeface="+mn-ea"/>
                          <a:cs typeface="+mn-cs"/>
                        </a:rPr>
                        <a:t> EXP. </a:t>
                      </a:r>
                      <a:r>
                        <a:rPr lang="es-ES" sz="600" b="1" kern="1200" dirty="0" smtClean="0">
                          <a:solidFill>
                            <a:schemeClr val="bg1"/>
                          </a:solidFill>
                          <a:effectLst/>
                          <a:latin typeface="Montserrat" panose="00000500000000000000" pitchFamily="2" charset="0"/>
                          <a:ea typeface="+mn-ea"/>
                          <a:cs typeface="+mn-cs"/>
                        </a:rPr>
                        <a:t>2411-23-25-01-1</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JUICIO DE NULIDAD PROMOVIDO POR SPIBO S.A. DE C.V. VS ASIPONA</a:t>
                      </a:r>
                      <a:endParaRPr lang="es-MX" sz="600" b="1" kern="1200" dirty="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DEMANDAR NULIDAD DE REQUERIMIENTO DE PAGO PRESENTADO EL 4 DE MAYO DE 2023. DEL</a:t>
                      </a:r>
                      <a:r>
                        <a:rPr lang="es-ES" sz="600" b="0" kern="1200" baseline="0" dirty="0" smtClean="0">
                          <a:solidFill>
                            <a:schemeClr val="tx1"/>
                          </a:solidFill>
                          <a:effectLst/>
                          <a:latin typeface="Montserrat" panose="00000500000000000000" pitchFamily="2" charset="0"/>
                          <a:ea typeface="+mn-ea"/>
                          <a:cs typeface="+mn-cs"/>
                        </a:rPr>
                        <a:t> CONTRATO PLURIANUAL API-MAN-ARR-12-17</a:t>
                      </a:r>
                      <a:endParaRPr lang="es-MX" sz="600" b="0" kern="1200" dirty="0" smtClean="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endParaRPr lang="es-ES" sz="600" b="0" kern="1200" dirty="0" smtClean="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r>
                        <a:rPr lang="es-ES" sz="600" b="0" kern="1200" dirty="0" smtClean="0">
                          <a:solidFill>
                            <a:schemeClr val="tx1"/>
                          </a:solidFill>
                          <a:effectLst/>
                          <a:latin typeface="Montserrat" panose="00000500000000000000" pitchFamily="2" charset="0"/>
                          <a:ea typeface="+mn-ea"/>
                          <a:cs typeface="+mn-cs"/>
                        </a:rPr>
                        <a:t>CON FECHA  02 DE ENERO</a:t>
                      </a:r>
                      <a:r>
                        <a:rPr lang="es-ES" sz="600" b="0" kern="1200" baseline="0" dirty="0" smtClean="0">
                          <a:solidFill>
                            <a:schemeClr val="tx1"/>
                          </a:solidFill>
                          <a:effectLst/>
                          <a:latin typeface="Montserrat" panose="00000500000000000000" pitchFamily="2" charset="0"/>
                          <a:ea typeface="+mn-ea"/>
                          <a:cs typeface="+mn-cs"/>
                        </a:rPr>
                        <a:t> DE 2025 FUE PUBLICADO AUTO CON LO SIGUIENTE: ACUERDO DE RADICACION DEL EXPEDIENTE EN ESTA SALA AUXILIAR</a:t>
                      </a:r>
                      <a:endParaRPr lang="es-ES" sz="600" b="0" kern="1200" dirty="0" smtClean="0">
                        <a:solidFill>
                          <a:schemeClr val="tx1"/>
                        </a:solidFill>
                        <a:effectLst/>
                        <a:latin typeface="Montserrat" panose="00000500000000000000" pitchFamily="2" charset="0"/>
                        <a:ea typeface="+mn-ea"/>
                        <a:cs typeface="+mn-cs"/>
                      </a:endParaRPr>
                    </a:p>
                    <a:p>
                      <a:pPr marL="0" algn="l" defTabSz="914377" rtl="0" eaLnBrk="1" latinLnBrk="0" hangingPunct="1"/>
                      <a:r>
                        <a:rPr lang="es-ES" sz="600" b="1" kern="1200" dirty="0" smtClean="0">
                          <a:solidFill>
                            <a:schemeClr val="tx1"/>
                          </a:solidFill>
                          <a:effectLst/>
                          <a:latin typeface="Montserrat" panose="00000500000000000000" pitchFamily="2" charset="0"/>
                          <a:ea typeface="+mn-ea"/>
                          <a:cs typeface="+mn-cs"/>
                        </a:rPr>
                        <a:t>ESTATUS: MISMO ESTATUS</a:t>
                      </a:r>
                      <a:r>
                        <a:rPr lang="es-ES" sz="600" b="1" kern="1200" baseline="0" dirty="0" smtClean="0">
                          <a:solidFill>
                            <a:schemeClr val="tx1"/>
                          </a:solidFill>
                          <a:effectLst/>
                          <a:latin typeface="Montserrat" panose="00000500000000000000" pitchFamily="2" charset="0"/>
                          <a:ea typeface="+mn-ea"/>
                          <a:cs typeface="+mn-cs"/>
                        </a:rPr>
                        <a:t> QUE EL TRIMESTRE INMEDIATO ANTERIOR.</a:t>
                      </a:r>
                      <a:r>
                        <a:rPr lang="es-ES" sz="600" b="0" kern="1200" dirty="0" smtClean="0">
                          <a:solidFill>
                            <a:schemeClr val="tx1"/>
                          </a:solidFill>
                          <a:effectLst/>
                          <a:latin typeface="Montserrat" panose="00000500000000000000" pitchFamily="2" charset="0"/>
                          <a:ea typeface="+mn-ea"/>
                          <a:cs typeface="+mn-cs"/>
                        </a:rPr>
                        <a:t> </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$36,140,820.00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952987"/>
                  </a:ext>
                </a:extLst>
              </a:tr>
            </a:tbl>
          </a:graphicData>
        </a:graphic>
      </p:graphicFrame>
    </p:spTree>
    <p:extLst>
      <p:ext uri="{BB962C8B-B14F-4D97-AF65-F5344CB8AC3E}">
        <p14:creationId xmlns:p14="http://schemas.microsoft.com/office/powerpoint/2010/main" val="15174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300105666"/>
              </p:ext>
            </p:extLst>
          </p:nvPr>
        </p:nvGraphicFramePr>
        <p:xfrm>
          <a:off x="542668" y="1067549"/>
          <a:ext cx="11142070" cy="78282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975726838"/>
                    </a:ext>
                  </a:extLst>
                </a:gridCol>
                <a:gridCol w="1709531">
                  <a:extLst>
                    <a:ext uri="{9D8B030D-6E8A-4147-A177-3AD203B41FA5}">
                      <a16:colId xmlns:a16="http://schemas.microsoft.com/office/drawing/2014/main" val="4032811510"/>
                    </a:ext>
                  </a:extLst>
                </a:gridCol>
                <a:gridCol w="2027582">
                  <a:extLst>
                    <a:ext uri="{9D8B030D-6E8A-4147-A177-3AD203B41FA5}">
                      <a16:colId xmlns:a16="http://schemas.microsoft.com/office/drawing/2014/main" val="3885282360"/>
                    </a:ext>
                  </a:extLst>
                </a:gridCol>
                <a:gridCol w="3299792">
                  <a:extLst>
                    <a:ext uri="{9D8B030D-6E8A-4147-A177-3AD203B41FA5}">
                      <a16:colId xmlns:a16="http://schemas.microsoft.com/office/drawing/2014/main" val="4134052030"/>
                    </a:ext>
                  </a:extLst>
                </a:gridCol>
                <a:gridCol w="2043485">
                  <a:extLst>
                    <a:ext uri="{9D8B030D-6E8A-4147-A177-3AD203B41FA5}">
                      <a16:colId xmlns:a16="http://schemas.microsoft.com/office/drawing/2014/main" val="3229554661"/>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4. EXP. 30393-22-17-02-5 </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JUICIO DE NULIDAD PROMOVIDO</a:t>
                      </a:r>
                      <a:r>
                        <a:rPr lang="es-ES" sz="600" b="1" kern="1200" baseline="0" dirty="0" smtClean="0">
                          <a:solidFill>
                            <a:schemeClr val="bg1"/>
                          </a:solidFill>
                          <a:effectLst/>
                          <a:latin typeface="Montserrat" panose="00000500000000000000" pitchFamily="2" charset="0"/>
                          <a:ea typeface="+mn-ea"/>
                          <a:cs typeface="+mn-cs"/>
                        </a:rPr>
                        <a:t> POR PROYECTOS CIVILES E INDUSTRIALES DEL NORESTE, S.A. DE C.V. VS ASIPONA</a:t>
                      </a: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endParaRPr lang="es-MX" sz="600" b="1" kern="1200" dirty="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DEMANDA DE NO PAGAR AJUSTE</a:t>
                      </a:r>
                      <a:r>
                        <a:rPr lang="es-ES" sz="600" b="0" kern="1200" baseline="0" dirty="0" smtClean="0">
                          <a:solidFill>
                            <a:schemeClr val="tx1"/>
                          </a:solidFill>
                          <a:effectLst/>
                          <a:latin typeface="Montserrat" panose="00000500000000000000" pitchFamily="2" charset="0"/>
                          <a:ea typeface="+mn-ea"/>
                          <a:cs typeface="+mn-cs"/>
                        </a:rPr>
                        <a:t> DE COSTOS, ASI COMO EL PAGO DE GASTOS FINANCIEROS Y PAGO DE INTERES.</a:t>
                      </a:r>
                      <a:endParaRPr lang="es-MX" sz="600" b="0" kern="1200" dirty="0" smtClean="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r>
                        <a:rPr lang="es-ES" sz="600" b="0" kern="1200" baseline="0" dirty="0" smtClean="0">
                          <a:solidFill>
                            <a:schemeClr val="tx1"/>
                          </a:solidFill>
                          <a:effectLst/>
                          <a:latin typeface="Montserrat" panose="00000500000000000000" pitchFamily="2" charset="0"/>
                          <a:ea typeface="+mn-ea"/>
                          <a:cs typeface="+mn-cs"/>
                        </a:rPr>
                        <a:t>CON FECHA 23 DE ENERO DE 2024, ESTA ASIPONA PRESENTÓ RECURSO DE RECLAMACIÓN EN CONTRA DEL ACUERDO DE FECHA 05 DE DICIEMBRE DE 2023.</a:t>
                      </a:r>
                    </a:p>
                    <a:p>
                      <a:pPr marL="0" algn="l" defTabSz="914377" rtl="0" eaLnBrk="1" latinLnBrk="0" hangingPunct="1"/>
                      <a:endParaRPr lang="es-ES" sz="600" b="0" kern="1200" baseline="0" dirty="0" smtClean="0">
                        <a:solidFill>
                          <a:schemeClr val="tx1"/>
                        </a:solidFill>
                        <a:effectLst/>
                        <a:latin typeface="Montserrat" panose="00000500000000000000" pitchFamily="2" charset="0"/>
                        <a:ea typeface="+mn-ea"/>
                        <a:cs typeface="+mn-cs"/>
                      </a:endParaRPr>
                    </a:p>
                    <a:p>
                      <a:pPr marL="0" algn="l" defTabSz="914377" rtl="0" eaLnBrk="1" latinLnBrk="0" hangingPunct="1"/>
                      <a:r>
                        <a:rPr lang="es-ES" sz="600" b="1" kern="1200" baseline="0" dirty="0" smtClean="0">
                          <a:solidFill>
                            <a:schemeClr val="tx1"/>
                          </a:solidFill>
                          <a:effectLst/>
                          <a:latin typeface="Montserrat" panose="00000500000000000000" pitchFamily="2" charset="0"/>
                          <a:ea typeface="+mn-ea"/>
                          <a:cs typeface="+mn-cs"/>
                        </a:rPr>
                        <a:t>ESTATUS: MISMO ESTATUS QUE EL TRIMESTRE INMEDIATO ANTERIOR.</a:t>
                      </a:r>
                      <a:endParaRPr lang="es-MX" sz="600" b="1" kern="1200" dirty="0" smtClean="0">
                        <a:solidFill>
                          <a:schemeClr val="tx1"/>
                        </a:solidFill>
                        <a:effectLst/>
                        <a:latin typeface="Montserrat" panose="00000500000000000000" pitchFamily="2" charset="0"/>
                        <a:ea typeface="+mn-ea"/>
                        <a:cs typeface="+mn-cs"/>
                      </a:endParaRP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$7,858,758.44</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994661"/>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44219324"/>
              </p:ext>
            </p:extLst>
          </p:nvPr>
        </p:nvGraphicFramePr>
        <p:xfrm>
          <a:off x="542668" y="1857596"/>
          <a:ext cx="11142070" cy="769886"/>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975726838"/>
                    </a:ext>
                  </a:extLst>
                </a:gridCol>
                <a:gridCol w="1709531">
                  <a:extLst>
                    <a:ext uri="{9D8B030D-6E8A-4147-A177-3AD203B41FA5}">
                      <a16:colId xmlns:a16="http://schemas.microsoft.com/office/drawing/2014/main" val="4032811510"/>
                    </a:ext>
                  </a:extLst>
                </a:gridCol>
                <a:gridCol w="2027582">
                  <a:extLst>
                    <a:ext uri="{9D8B030D-6E8A-4147-A177-3AD203B41FA5}">
                      <a16:colId xmlns:a16="http://schemas.microsoft.com/office/drawing/2014/main" val="3885282360"/>
                    </a:ext>
                  </a:extLst>
                </a:gridCol>
                <a:gridCol w="3299792">
                  <a:extLst>
                    <a:ext uri="{9D8B030D-6E8A-4147-A177-3AD203B41FA5}">
                      <a16:colId xmlns:a16="http://schemas.microsoft.com/office/drawing/2014/main" val="4134052030"/>
                    </a:ext>
                  </a:extLst>
                </a:gridCol>
                <a:gridCol w="2043485">
                  <a:extLst>
                    <a:ext uri="{9D8B030D-6E8A-4147-A177-3AD203B41FA5}">
                      <a16:colId xmlns:a16="http://schemas.microsoft.com/office/drawing/2014/main" val="3229554661"/>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r>
                        <a:rPr lang="es-ES" sz="600" b="1" kern="1200" dirty="0" smtClean="0">
                          <a:solidFill>
                            <a:schemeClr val="bg1"/>
                          </a:solidFill>
                          <a:effectLst/>
                          <a:latin typeface="Montserrat" panose="00000500000000000000" pitchFamily="2" charset="0"/>
                          <a:ea typeface="+mn-ea"/>
                          <a:cs typeface="+mn-cs"/>
                        </a:rPr>
                        <a:t>5. EXP. 0106-2023-02-C-14-01-01-02-L </a:t>
                      </a:r>
                    </a:p>
                    <a:p>
                      <a:pPr marL="0" algn="l" defTabSz="914377" rtl="0" eaLnBrk="1" latinLnBrk="0" hangingPunct="1"/>
                      <a:endParaRPr lang="es-ES" sz="600" b="1" kern="1200" baseline="0" dirty="0" smtClean="0">
                        <a:solidFill>
                          <a:schemeClr val="bg1"/>
                        </a:solidFill>
                        <a:effectLst/>
                        <a:latin typeface="Montserrat" panose="00000500000000000000" pitchFamily="2" charset="0"/>
                        <a:ea typeface="+mn-ea"/>
                        <a:cs typeface="+mn-cs"/>
                      </a:endParaRPr>
                    </a:p>
                    <a:p>
                      <a:pPr marL="0" algn="l" defTabSz="914377" rtl="0" eaLnBrk="1" latinLnBrk="0" hangingPunct="1"/>
                      <a:r>
                        <a:rPr lang="es-ES" sz="600" b="1" kern="1200" baseline="0" dirty="0" smtClean="0">
                          <a:solidFill>
                            <a:schemeClr val="lt1"/>
                          </a:solidFill>
                          <a:effectLst/>
                          <a:latin typeface="Montserrat" panose="00000500000000000000" pitchFamily="2" charset="0"/>
                          <a:ea typeface="+mn-ea"/>
                          <a:cs typeface="+mn-cs"/>
                        </a:rPr>
                        <a:t>PROMOVIDO POR CONSTRUCCIONES Y DESARROLLLOS EN INGENIERIA Y ARQUITECTURA S.A DE C.V. VS</a:t>
                      </a:r>
                    </a:p>
                    <a:p>
                      <a:pPr marL="0" algn="l" defTabSz="914377" rtl="0" eaLnBrk="1" latinLnBrk="0" hangingPunct="1"/>
                      <a:r>
                        <a:rPr lang="es-ES" sz="600" b="1" kern="1200" baseline="0" dirty="0" smtClean="0">
                          <a:solidFill>
                            <a:schemeClr val="lt1"/>
                          </a:solidFill>
                          <a:effectLst/>
                          <a:latin typeface="Montserrat" panose="00000500000000000000" pitchFamily="2" charset="0"/>
                          <a:ea typeface="+mn-ea"/>
                          <a:cs typeface="+mn-cs"/>
                        </a:rPr>
                        <a:t>ASIPONA </a:t>
                      </a:r>
                      <a:endParaRPr lang="es-MX" sz="600" b="1" kern="1200" dirty="0" smtClean="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0"/>
                        </a:spcAft>
                      </a:pPr>
                      <a:r>
                        <a:rPr lang="es-ES" sz="600" b="0" kern="1200" dirty="0" smtClean="0">
                          <a:solidFill>
                            <a:schemeClr val="tx1"/>
                          </a:solidFill>
                          <a:effectLst/>
                          <a:latin typeface="Montserrat" panose="00000500000000000000" pitchFamily="2" charset="0"/>
                          <a:ea typeface="+mn-ea"/>
                          <a:cs typeface="+mn-cs"/>
                        </a:rPr>
                        <a:t>RESOLUCIÓN DEFINITIVA DE FECHA 28 DE JUNIO DE 2023, EMITIDA POR EL APODERADO LEGAL DE LA ADMINISTRACION DEL SISTEMA PORTUARIO NACIONAL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CON FECHA 23 DE SEPTIEMBRE DE 2024, LA AUTORIDAD DEMANDADA (ASIPONA) PRESENTÓ EN EL SISTEMA DE JUICIO EN LINEA DEL TRIBUNAL FEDERAL DE JUSTICIA ADMINISTRATIVA, ESCRITO FORMULANDO ALEGATOS. </a:t>
                      </a:r>
                    </a:p>
                    <a:p>
                      <a:pPr marL="0" marR="0" lvl="0" indent="0" algn="just" defTabSz="914377" rtl="0" eaLnBrk="1" fontAlgn="auto" latinLnBrk="0" hangingPunct="1">
                        <a:lnSpc>
                          <a:spcPct val="100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 </a:t>
                      </a:r>
                    </a:p>
                    <a:p>
                      <a:pPr marL="0" marR="0" lvl="0" indent="0" algn="just" defTabSz="914377" rtl="0" eaLnBrk="1" fontAlgn="auto" latinLnBrk="0" hangingPunct="1">
                        <a:lnSpc>
                          <a:spcPct val="100000"/>
                        </a:lnSpc>
                        <a:spcBef>
                          <a:spcPts val="0"/>
                        </a:spcBef>
                        <a:spcAft>
                          <a:spcPts val="0"/>
                        </a:spcAft>
                        <a:buClrTx/>
                        <a:buSzTx/>
                        <a:buFontTx/>
                        <a:buNone/>
                        <a:tabLst/>
                        <a:defRPr/>
                      </a:pPr>
                      <a:r>
                        <a:rPr lang="es-ES" sz="600" b="1" kern="1200" dirty="0" smtClean="0">
                          <a:solidFill>
                            <a:schemeClr val="tx1"/>
                          </a:solidFill>
                          <a:effectLst/>
                          <a:latin typeface="Montserrat" panose="00000500000000000000" pitchFamily="2" charset="0"/>
                          <a:ea typeface="+mn-ea"/>
                          <a:cs typeface="+mn-cs"/>
                        </a:rPr>
                        <a:t>ESTATUS: MISMO ESTATUS QUE EL TRIMESTRE INMEDIATO</a:t>
                      </a:r>
                      <a:r>
                        <a:rPr lang="es-ES" sz="600" b="1" kern="1200" baseline="0" dirty="0" smtClean="0">
                          <a:solidFill>
                            <a:schemeClr val="tx1"/>
                          </a:solidFill>
                          <a:effectLst/>
                          <a:latin typeface="Montserrat" panose="00000500000000000000" pitchFamily="2" charset="0"/>
                          <a:ea typeface="+mn-ea"/>
                          <a:cs typeface="+mn-cs"/>
                        </a:rPr>
                        <a:t> ANTERIOR. </a:t>
                      </a:r>
                      <a:endParaRPr lang="es-ES" sz="600" b="1" kern="1200" dirty="0" smtClean="0">
                        <a:solidFill>
                          <a:schemeClr val="tx1"/>
                        </a:solidFill>
                        <a:effectLst/>
                        <a:latin typeface="Montserrat" panose="00000500000000000000" pitchFamily="2" charset="0"/>
                        <a:ea typeface="+mn-ea"/>
                        <a:cs typeface="+mn-cs"/>
                      </a:endParaRP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$260,328.37</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99466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132362661"/>
              </p:ext>
            </p:extLst>
          </p:nvPr>
        </p:nvGraphicFramePr>
        <p:xfrm>
          <a:off x="542668" y="2640761"/>
          <a:ext cx="11142070" cy="769886"/>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975726838"/>
                    </a:ext>
                  </a:extLst>
                </a:gridCol>
                <a:gridCol w="1709531">
                  <a:extLst>
                    <a:ext uri="{9D8B030D-6E8A-4147-A177-3AD203B41FA5}">
                      <a16:colId xmlns:a16="http://schemas.microsoft.com/office/drawing/2014/main" val="4032811510"/>
                    </a:ext>
                  </a:extLst>
                </a:gridCol>
                <a:gridCol w="2027582">
                  <a:extLst>
                    <a:ext uri="{9D8B030D-6E8A-4147-A177-3AD203B41FA5}">
                      <a16:colId xmlns:a16="http://schemas.microsoft.com/office/drawing/2014/main" val="3885282360"/>
                    </a:ext>
                  </a:extLst>
                </a:gridCol>
                <a:gridCol w="3299792">
                  <a:extLst>
                    <a:ext uri="{9D8B030D-6E8A-4147-A177-3AD203B41FA5}">
                      <a16:colId xmlns:a16="http://schemas.microsoft.com/office/drawing/2014/main" val="4134052030"/>
                    </a:ext>
                  </a:extLst>
                </a:gridCol>
                <a:gridCol w="2043485">
                  <a:extLst>
                    <a:ext uri="{9D8B030D-6E8A-4147-A177-3AD203B41FA5}">
                      <a16:colId xmlns:a16="http://schemas.microsoft.com/office/drawing/2014/main" val="3229554661"/>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6. EXP.</a:t>
                      </a:r>
                      <a:r>
                        <a:rPr lang="es-ES" sz="600" b="1" kern="1200" baseline="0" dirty="0" smtClean="0">
                          <a:solidFill>
                            <a:schemeClr val="bg1"/>
                          </a:solidFill>
                          <a:effectLst/>
                          <a:latin typeface="Montserrat" panose="00000500000000000000" pitchFamily="2" charset="0"/>
                          <a:ea typeface="+mn-ea"/>
                          <a:cs typeface="+mn-cs"/>
                        </a:rPr>
                        <a:t> </a:t>
                      </a:r>
                      <a:r>
                        <a:rPr lang="es-ES" sz="600" b="1" kern="1200" dirty="0" smtClean="0">
                          <a:solidFill>
                            <a:schemeClr val="bg1"/>
                          </a:solidFill>
                          <a:effectLst/>
                          <a:latin typeface="Montserrat" panose="00000500000000000000" pitchFamily="2" charset="0"/>
                          <a:ea typeface="+mn-ea"/>
                          <a:cs typeface="+mn-cs"/>
                        </a:rPr>
                        <a:t>0105-2023-02-C-14-01-02-01-L</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PROMOVIDO PORCONSTRUCCIONES Y DESARROLLLOS EN INGENIERIA Y ARQUITECTURA S.A DE C.V. VS ASIPONA </a:t>
                      </a:r>
                    </a:p>
                    <a:p>
                      <a:pPr marL="0" algn="l" defTabSz="914377" rtl="0" eaLnBrk="1" latinLnBrk="0" hangingPunct="1"/>
                      <a:endParaRPr lang="es-MX" sz="600" b="1" kern="1200" dirty="0" smtClean="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RESOLUCIÓN DEFINITIVA DE FECHA 28 DE JUNIO DE 2023, EMITIDA POR EL APODERADO LEGAL DE LA ADMINISTRACIÓN DEL SISTEMA PORTUARIO NACIONAL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600" b="0" kern="1200" baseline="0" dirty="0" smtClean="0">
                          <a:solidFill>
                            <a:schemeClr val="tx1"/>
                          </a:solidFill>
                          <a:effectLst/>
                          <a:latin typeface="Montserrat" panose="00000500000000000000" pitchFamily="2" charset="0"/>
                          <a:ea typeface="+mn-ea"/>
                          <a:cs typeface="+mn-cs"/>
                        </a:rPr>
                        <a:t>CON FECHA 13 DE SEPTIEMBRE DE 2024, SE PUBLICÓ ACUERDO MEDIANTE EL CUAL, SE TIENE A LA AUTORIDAD DEMANDADA (ASIPONA) FORMULANDO ALEGATOS.  </a:t>
                      </a:r>
                    </a:p>
                    <a:p>
                      <a:endParaRPr lang="es-ES" sz="600" b="0" kern="1200" baseline="0" dirty="0" smtClean="0">
                        <a:solidFill>
                          <a:schemeClr val="tx1"/>
                        </a:solidFill>
                        <a:effectLst/>
                        <a:latin typeface="Montserrat" panose="00000500000000000000" pitchFamily="2" charset="0"/>
                        <a:ea typeface="+mn-ea"/>
                        <a:cs typeface="+mn-cs"/>
                      </a:endParaRPr>
                    </a:p>
                    <a:p>
                      <a:r>
                        <a:rPr lang="es-ES" sz="600" b="1" kern="1200" baseline="0" dirty="0" smtClean="0">
                          <a:solidFill>
                            <a:schemeClr val="tx1"/>
                          </a:solidFill>
                          <a:effectLst/>
                          <a:latin typeface="Montserrat" panose="00000500000000000000" pitchFamily="2" charset="0"/>
                          <a:ea typeface="+mn-ea"/>
                          <a:cs typeface="+mn-cs"/>
                        </a:rPr>
                        <a:t>ESTATUS: MISMO ESTATUS QUE EL TRIMESTRE INMEDIATO ANTERIOR.</a:t>
                      </a: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$288,659.84</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994661"/>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362909372"/>
              </p:ext>
            </p:extLst>
          </p:nvPr>
        </p:nvGraphicFramePr>
        <p:xfrm>
          <a:off x="537648" y="3419583"/>
          <a:ext cx="11142070" cy="78282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298043156"/>
                    </a:ext>
                  </a:extLst>
                </a:gridCol>
                <a:gridCol w="1709531">
                  <a:extLst>
                    <a:ext uri="{9D8B030D-6E8A-4147-A177-3AD203B41FA5}">
                      <a16:colId xmlns:a16="http://schemas.microsoft.com/office/drawing/2014/main" val="3021994666"/>
                    </a:ext>
                  </a:extLst>
                </a:gridCol>
                <a:gridCol w="2027582">
                  <a:extLst>
                    <a:ext uri="{9D8B030D-6E8A-4147-A177-3AD203B41FA5}">
                      <a16:colId xmlns:a16="http://schemas.microsoft.com/office/drawing/2014/main" val="2479628044"/>
                    </a:ext>
                  </a:extLst>
                </a:gridCol>
                <a:gridCol w="3299792">
                  <a:extLst>
                    <a:ext uri="{9D8B030D-6E8A-4147-A177-3AD203B41FA5}">
                      <a16:colId xmlns:a16="http://schemas.microsoft.com/office/drawing/2014/main" val="265831709"/>
                    </a:ext>
                  </a:extLst>
                </a:gridCol>
                <a:gridCol w="2043485">
                  <a:extLst>
                    <a:ext uri="{9D8B030D-6E8A-4147-A177-3AD203B41FA5}">
                      <a16:colId xmlns:a16="http://schemas.microsoft.com/office/drawing/2014/main" val="2007455315"/>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7. EXP.</a:t>
                      </a:r>
                      <a:r>
                        <a:rPr lang="es-ES" sz="600" b="1" kern="1200" baseline="0" dirty="0" smtClean="0">
                          <a:solidFill>
                            <a:schemeClr val="bg1"/>
                          </a:solidFill>
                          <a:effectLst/>
                          <a:latin typeface="Montserrat" panose="00000500000000000000" pitchFamily="2" charset="0"/>
                          <a:ea typeface="+mn-ea"/>
                          <a:cs typeface="+mn-cs"/>
                        </a:rPr>
                        <a:t> </a:t>
                      </a:r>
                      <a:r>
                        <a:rPr lang="es-ES" sz="600" b="1" kern="1200" dirty="0" smtClean="0">
                          <a:solidFill>
                            <a:schemeClr val="bg1"/>
                          </a:solidFill>
                          <a:effectLst/>
                          <a:latin typeface="Montserrat" panose="00000500000000000000" pitchFamily="2" charset="0"/>
                          <a:ea typeface="+mn-ea"/>
                          <a:cs typeface="+mn-cs"/>
                        </a:rPr>
                        <a:t>099-2023-02-C-14-03-01-01-L </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PROMOVIDO POR CONSTRUCCIONES Y DESARROLLLOS EN INGENIERIA Y ARQUITECTURA S.A DE C.V. VS</a:t>
                      </a: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ASIPONA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RESOLUCIÓN DEFINITIVA DE FECHA 28 DE JUNIO DE 2023, EMITIDA POR EL APODERADO LEGAL DE LA ADMINISTRACIÓN DEL SISTEMA PORTUARIO NACIONAL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CON FECHA 29 DE NOVIEMBRE DE 2023 FUE PRESENTADO ANTE LA PRIMERA SALA REGIONAL DE OCCIDENTE DEL TRIBUNAL FEDERAL DE JUSTICIA ADMINISTRATIVA, ESCRITO DE CONESTACION DE DEMANDA, POR ESTA ADMINISTRACION.</a:t>
                      </a:r>
                    </a:p>
                    <a:p>
                      <a:pPr marL="0" marR="0" lvl="0" indent="0" algn="just" defTabSz="914377" rtl="0" eaLnBrk="1" fontAlgn="auto" latinLnBrk="0" hangingPunct="1">
                        <a:lnSpc>
                          <a:spcPct val="107000"/>
                        </a:lnSpc>
                        <a:spcBef>
                          <a:spcPts val="0"/>
                        </a:spcBef>
                        <a:spcAft>
                          <a:spcPts val="0"/>
                        </a:spcAft>
                        <a:buClrTx/>
                        <a:buSzTx/>
                        <a:buFontTx/>
                        <a:buNone/>
                        <a:tabLst/>
                        <a:defRPr/>
                      </a:pPr>
                      <a:endParaRPr lang="es-ES" sz="600" b="0" kern="1200" dirty="0" smtClean="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tx1"/>
                          </a:solidFill>
                          <a:effectLst/>
                          <a:latin typeface="Montserrat" panose="00000500000000000000" pitchFamily="2" charset="0"/>
                          <a:ea typeface="+mn-ea"/>
                          <a:cs typeface="+mn-cs"/>
                        </a:rPr>
                        <a:t>ESTATUS: MISMO ESTATUS QUE EL TRIMESTRE INMEDIATO ANTERIOR.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$366,355.52</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149174"/>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892909106"/>
              </p:ext>
            </p:extLst>
          </p:nvPr>
        </p:nvGraphicFramePr>
        <p:xfrm>
          <a:off x="537648" y="4221780"/>
          <a:ext cx="11142070" cy="909175"/>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301626279"/>
                    </a:ext>
                  </a:extLst>
                </a:gridCol>
                <a:gridCol w="1709531">
                  <a:extLst>
                    <a:ext uri="{9D8B030D-6E8A-4147-A177-3AD203B41FA5}">
                      <a16:colId xmlns:a16="http://schemas.microsoft.com/office/drawing/2014/main" val="3207658002"/>
                    </a:ext>
                  </a:extLst>
                </a:gridCol>
                <a:gridCol w="2027582">
                  <a:extLst>
                    <a:ext uri="{9D8B030D-6E8A-4147-A177-3AD203B41FA5}">
                      <a16:colId xmlns:a16="http://schemas.microsoft.com/office/drawing/2014/main" val="4279297491"/>
                    </a:ext>
                  </a:extLst>
                </a:gridCol>
                <a:gridCol w="3299792">
                  <a:extLst>
                    <a:ext uri="{9D8B030D-6E8A-4147-A177-3AD203B41FA5}">
                      <a16:colId xmlns:a16="http://schemas.microsoft.com/office/drawing/2014/main" val="568761378"/>
                    </a:ext>
                  </a:extLst>
                </a:gridCol>
                <a:gridCol w="2043485">
                  <a:extLst>
                    <a:ext uri="{9D8B030D-6E8A-4147-A177-3AD203B41FA5}">
                      <a16:colId xmlns:a16="http://schemas.microsoft.com/office/drawing/2014/main" val="3607616539"/>
                    </a:ext>
                  </a:extLst>
                </a:gridCol>
              </a:tblGrid>
              <a:tr h="909175">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bg1"/>
                          </a:solidFill>
                          <a:effectLst/>
                          <a:latin typeface="Montserrat" panose="00000500000000000000" pitchFamily="2" charset="0"/>
                          <a:ea typeface="+mn-ea"/>
                          <a:cs typeface="+mn-cs"/>
                        </a:rPr>
                        <a:t>8. EXP.</a:t>
                      </a:r>
                      <a:r>
                        <a:rPr lang="es-ES" sz="600" b="1" kern="1200" baseline="0" dirty="0" smtClean="0">
                          <a:solidFill>
                            <a:schemeClr val="bg1"/>
                          </a:solidFill>
                          <a:effectLst/>
                          <a:latin typeface="Montserrat" panose="00000500000000000000" pitchFamily="2" charset="0"/>
                          <a:ea typeface="+mn-ea"/>
                          <a:cs typeface="+mn-cs"/>
                        </a:rPr>
                        <a:t> </a:t>
                      </a:r>
                      <a:r>
                        <a:rPr lang="es-ES" sz="600" b="1" kern="1200" dirty="0" smtClean="0">
                          <a:solidFill>
                            <a:schemeClr val="lt1"/>
                          </a:solidFill>
                          <a:effectLst/>
                          <a:latin typeface="Montserrat" panose="00000500000000000000" pitchFamily="2" charset="0"/>
                          <a:ea typeface="+mn-ea"/>
                          <a:cs typeface="+mn-cs"/>
                        </a:rPr>
                        <a:t>888/22 -13-01-9</a:t>
                      </a: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PROMOVIDO</a:t>
                      </a:r>
                      <a:r>
                        <a:rPr lang="es-ES" sz="600" b="1" kern="1200" baseline="0" dirty="0" smtClean="0">
                          <a:solidFill>
                            <a:schemeClr val="lt1"/>
                          </a:solidFill>
                          <a:effectLst/>
                          <a:latin typeface="Montserrat" panose="00000500000000000000" pitchFamily="2" charset="0"/>
                          <a:ea typeface="+mn-ea"/>
                          <a:cs typeface="+mn-cs"/>
                        </a:rPr>
                        <a:t> POR CONSTRUCTORA ENGO, S.A. DE C.V. VS ASIPONA</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JUICIO PROMOVIDO EN CONTRA DEL MEMORÁNDUM ASIPONAMAN-MEM-GI-740/2021, LA GERENCIA DE INGENIERÍA DETERMINA EL MONTO A PAGAR POR CONCEPTO DE GASTOS FINANCIEROS CORRESPONDIENTES A LAS ESTIMACIONES 5 Y 6 DE $36,635.71, EL CUAL FUE NOTIFICADO MEDIANTE OFICIO ASIPONA/GJ/062/2022.</a:t>
                      </a:r>
                      <a:endParaRPr lang="es-MX" sz="600" b="0" kern="1200" dirty="0" smtClean="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77" rtl="0" eaLnBrk="1" latinLnBrk="0" hangingPunct="1">
                        <a:lnSpc>
                          <a:spcPct val="107000"/>
                        </a:lnSpc>
                        <a:spcAft>
                          <a:spcPts val="800"/>
                        </a:spcAft>
                      </a:pPr>
                      <a:r>
                        <a:rPr lang="es-MX" sz="800" b="0" dirty="0" smtClean="0">
                          <a:solidFill>
                            <a:srgbClr val="000000"/>
                          </a:solidFill>
                          <a:effectLst/>
                          <a:latin typeface="Calibri" panose="020F0502020204030204" pitchFamily="34" charset="0"/>
                          <a:ea typeface="Times New Roman" panose="02020603050405020304" pitchFamily="18" charset="0"/>
                        </a:rPr>
                        <a:t>CON</a:t>
                      </a:r>
                      <a:r>
                        <a:rPr lang="es-MX" sz="800" b="0" baseline="0" dirty="0" smtClean="0">
                          <a:solidFill>
                            <a:srgbClr val="000000"/>
                          </a:solidFill>
                          <a:effectLst/>
                          <a:latin typeface="Calibri" panose="020F0502020204030204" pitchFamily="34" charset="0"/>
                          <a:ea typeface="Times New Roman" panose="02020603050405020304" pitchFamily="18" charset="0"/>
                        </a:rPr>
                        <a:t> FECHA 25 DE FEBRERO DE 2025, SE DICTO AUTO CON LO SIGUIENTE: </a:t>
                      </a:r>
                      <a:r>
                        <a:rPr lang="es-MX" sz="800" b="0" dirty="0" smtClean="0">
                          <a:solidFill>
                            <a:srgbClr val="000000"/>
                          </a:solidFill>
                          <a:effectLst/>
                          <a:latin typeface="Calibri" panose="020F0502020204030204" pitchFamily="34" charset="0"/>
                          <a:ea typeface="Times New Roman" panose="02020603050405020304" pitchFamily="18" charset="0"/>
                        </a:rPr>
                        <a:t>NO HA LUGAR A ACORDAR DE CONFORMIDAD CON LO SOLICITADO.</a:t>
                      </a:r>
                      <a:endParaRPr lang="es-ES" sz="600" b="0" i="0" kern="1200" dirty="0" smtClean="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r>
                        <a:rPr lang="es-ES" sz="600" b="1" i="0" kern="1200" dirty="0" smtClean="0">
                          <a:solidFill>
                            <a:schemeClr val="tx1"/>
                          </a:solidFill>
                          <a:effectLst/>
                          <a:latin typeface="Montserrat" panose="00000500000000000000" pitchFamily="2" charset="0"/>
                          <a:ea typeface="+mn-ea"/>
                          <a:cs typeface="+mn-cs"/>
                        </a:rPr>
                        <a:t>ESTATUS:</a:t>
                      </a:r>
                      <a:r>
                        <a:rPr lang="es-ES" sz="600" b="1" i="0" kern="1200" baseline="0" dirty="0" smtClean="0">
                          <a:solidFill>
                            <a:schemeClr val="tx1"/>
                          </a:solidFill>
                          <a:effectLst/>
                          <a:latin typeface="Montserrat" panose="00000500000000000000" pitchFamily="2" charset="0"/>
                          <a:ea typeface="+mn-ea"/>
                          <a:cs typeface="+mn-cs"/>
                        </a:rPr>
                        <a:t> MISMO ESTATUS QUE EL TRIMESTRE INMEDIATO ANTERIOR.</a:t>
                      </a:r>
                      <a:endParaRPr lang="es-ES"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$36,353.71</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630777"/>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763192994"/>
              </p:ext>
            </p:extLst>
          </p:nvPr>
        </p:nvGraphicFramePr>
        <p:xfrm>
          <a:off x="539932" y="833064"/>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2959235755"/>
                    </a:ext>
                  </a:extLst>
                </a:gridCol>
                <a:gridCol w="1696383">
                  <a:extLst>
                    <a:ext uri="{9D8B030D-6E8A-4147-A177-3AD203B41FA5}">
                      <a16:colId xmlns:a16="http://schemas.microsoft.com/office/drawing/2014/main" val="2837570979"/>
                    </a:ext>
                  </a:extLst>
                </a:gridCol>
                <a:gridCol w="2021811">
                  <a:extLst>
                    <a:ext uri="{9D8B030D-6E8A-4147-A177-3AD203B41FA5}">
                      <a16:colId xmlns:a16="http://schemas.microsoft.com/office/drawing/2014/main" val="3036823402"/>
                    </a:ext>
                  </a:extLst>
                </a:gridCol>
                <a:gridCol w="3263313">
                  <a:extLst>
                    <a:ext uri="{9D8B030D-6E8A-4147-A177-3AD203B41FA5}">
                      <a16:colId xmlns:a16="http://schemas.microsoft.com/office/drawing/2014/main" val="2518993550"/>
                    </a:ext>
                  </a:extLst>
                </a:gridCol>
                <a:gridCol w="2086253">
                  <a:extLst>
                    <a:ext uri="{9D8B030D-6E8A-4147-A177-3AD203B41FA5}">
                      <a16:colId xmlns:a16="http://schemas.microsoft.com/office/drawing/2014/main" val="2654223925"/>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smtClean="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smtClean="0">
                          <a:effectLst/>
                          <a:latin typeface="Montserrat" panose="00000500000000000000" pitchFamily="2" charset="0"/>
                          <a:ea typeface="+mn-ea"/>
                          <a:cs typeface="+mn-cs"/>
                        </a:rPr>
                        <a:t>CUANTIFICACIÓN</a:t>
                      </a:r>
                      <a:r>
                        <a:rPr lang="es-ES" sz="700" baseline="0" dirty="0" smtClean="0">
                          <a:effectLst/>
                          <a:latin typeface="Montserrat" panose="00000500000000000000" pitchFamily="2" charset="0"/>
                          <a:ea typeface="+mn-ea"/>
                          <a:cs typeface="+mn-cs"/>
                        </a:rPr>
                        <a:t> DE PRESTACIONES</a:t>
                      </a:r>
                      <a:endParaRPr lang="es-MX" sz="700" dirty="0" smtClean="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3014057726"/>
                  </a:ext>
                </a:extLst>
              </a:tr>
            </a:tbl>
          </a:graphicData>
        </a:graphic>
      </p:graphicFrame>
    </p:spTree>
    <p:extLst>
      <p:ext uri="{BB962C8B-B14F-4D97-AF65-F5344CB8AC3E}">
        <p14:creationId xmlns:p14="http://schemas.microsoft.com/office/powerpoint/2010/main" val="63382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4059573772"/>
              </p:ext>
            </p:extLst>
          </p:nvPr>
        </p:nvGraphicFramePr>
        <p:xfrm>
          <a:off x="624738" y="808714"/>
          <a:ext cx="11142070" cy="717279"/>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696894666"/>
                    </a:ext>
                  </a:extLst>
                </a:gridCol>
                <a:gridCol w="1709531">
                  <a:extLst>
                    <a:ext uri="{9D8B030D-6E8A-4147-A177-3AD203B41FA5}">
                      <a16:colId xmlns:a16="http://schemas.microsoft.com/office/drawing/2014/main" val="3668319216"/>
                    </a:ext>
                  </a:extLst>
                </a:gridCol>
                <a:gridCol w="2027582">
                  <a:extLst>
                    <a:ext uri="{9D8B030D-6E8A-4147-A177-3AD203B41FA5}">
                      <a16:colId xmlns:a16="http://schemas.microsoft.com/office/drawing/2014/main" val="2785838978"/>
                    </a:ext>
                  </a:extLst>
                </a:gridCol>
                <a:gridCol w="3299792">
                  <a:extLst>
                    <a:ext uri="{9D8B030D-6E8A-4147-A177-3AD203B41FA5}">
                      <a16:colId xmlns:a16="http://schemas.microsoft.com/office/drawing/2014/main" val="2217852939"/>
                    </a:ext>
                  </a:extLst>
                </a:gridCol>
                <a:gridCol w="2043485">
                  <a:extLst>
                    <a:ext uri="{9D8B030D-6E8A-4147-A177-3AD203B41FA5}">
                      <a16:colId xmlns:a16="http://schemas.microsoft.com/office/drawing/2014/main" val="1445512554"/>
                    </a:ext>
                  </a:extLst>
                </a:gridCol>
              </a:tblGrid>
              <a:tr h="717279">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smtClean="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bg1"/>
                          </a:solidFill>
                          <a:effectLst/>
                          <a:latin typeface="Montserrat" panose="00000500000000000000" pitchFamily="2" charset="0"/>
                          <a:ea typeface="+mn-ea"/>
                          <a:cs typeface="+mn-cs"/>
                        </a:rPr>
                        <a:t>9</a:t>
                      </a:r>
                      <a:r>
                        <a:rPr lang="es-ES" sz="600" b="1" kern="1200" dirty="0" smtClean="0">
                          <a:solidFill>
                            <a:schemeClr val="bg1"/>
                          </a:solidFill>
                          <a:effectLst/>
                          <a:latin typeface="Montserrat" panose="00000500000000000000" pitchFamily="2" charset="0"/>
                          <a:ea typeface="+mn-ea"/>
                          <a:cs typeface="+mn-cs"/>
                        </a:rPr>
                        <a:t>. EXP.</a:t>
                      </a:r>
                      <a:r>
                        <a:rPr lang="es-ES" sz="600" b="1" kern="1200" baseline="0" dirty="0" smtClean="0">
                          <a:solidFill>
                            <a:schemeClr val="bg1"/>
                          </a:solidFill>
                          <a:effectLst/>
                          <a:latin typeface="Montserrat" panose="00000500000000000000" pitchFamily="2" charset="0"/>
                          <a:ea typeface="+mn-ea"/>
                          <a:cs typeface="+mn-cs"/>
                        </a:rPr>
                        <a:t> </a:t>
                      </a:r>
                      <a:r>
                        <a:rPr lang="es-ES" sz="600" b="1" kern="1200" dirty="0" smtClean="0">
                          <a:solidFill>
                            <a:schemeClr val="lt1"/>
                          </a:solidFill>
                          <a:effectLst/>
                          <a:latin typeface="Montserrat" panose="00000500000000000000" pitchFamily="2" charset="0"/>
                          <a:ea typeface="+mn-ea"/>
                          <a:cs typeface="+mn-cs"/>
                        </a:rPr>
                        <a:t>669/19-13-01-9</a:t>
                      </a: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PROMOVIDO</a:t>
                      </a:r>
                      <a:r>
                        <a:rPr lang="es-ES" sz="600" b="1" kern="1200" baseline="0" dirty="0" smtClean="0">
                          <a:solidFill>
                            <a:schemeClr val="lt1"/>
                          </a:solidFill>
                          <a:effectLst/>
                          <a:latin typeface="Montserrat" panose="00000500000000000000" pitchFamily="2" charset="0"/>
                          <a:ea typeface="+mn-ea"/>
                          <a:cs typeface="+mn-cs"/>
                        </a:rPr>
                        <a:t> POR  ENGO VS API</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77" rtl="0" eaLnBrk="1" latinLnBrk="0" hangingPunct="1">
                        <a:lnSpc>
                          <a:spcPct val="107000"/>
                        </a:lnSpc>
                        <a:spcAft>
                          <a:spcPts val="0"/>
                        </a:spcAft>
                      </a:pPr>
                      <a:r>
                        <a:rPr lang="es-ES" sz="600" b="0" kern="1200" dirty="0" smtClean="0">
                          <a:solidFill>
                            <a:schemeClr val="tx1"/>
                          </a:solidFill>
                          <a:effectLst/>
                          <a:latin typeface="Montserrat" panose="00000500000000000000" pitchFamily="2" charset="0"/>
                          <a:ea typeface="+mn-ea"/>
                          <a:cs typeface="+mn-cs"/>
                        </a:rPr>
                        <a:t>JUICIO PROMOVIDO EN CONTRA DE LA RESOLUCIÓN ADMINISTRATIVA CONTENIDA EN EL OFICIO API-GI-283/2018, DE FECHA 11 DE DICIEMBRE DE 2018</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i="0" kern="1200" dirty="0" smtClean="0">
                          <a:solidFill>
                            <a:schemeClr val="tx1"/>
                          </a:solidFill>
                          <a:effectLst/>
                          <a:latin typeface="Montserrat" panose="00000500000000000000" pitchFamily="2" charset="0"/>
                          <a:ea typeface="+mn-ea"/>
                          <a:cs typeface="+mn-cs"/>
                        </a:rPr>
                        <a:t>ÚNICO. HA RESULTADO PROCEDENTE PERO INFUNDADA LA QUEJA INTERPUESTA POR LA PARTE ACTORA.</a:t>
                      </a:r>
                    </a:p>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1" i="0" kern="1200" dirty="0" smtClean="0">
                          <a:solidFill>
                            <a:schemeClr val="tx1"/>
                          </a:solidFill>
                          <a:effectLst/>
                          <a:latin typeface="Montserrat" panose="00000500000000000000" pitchFamily="2" charset="0"/>
                          <a:ea typeface="+mn-ea"/>
                          <a:cs typeface="+mn-cs"/>
                        </a:rPr>
                        <a:t>ESTATUS:</a:t>
                      </a:r>
                      <a:r>
                        <a:rPr lang="es-ES" sz="600" b="1" i="0" kern="1200" baseline="0" dirty="0" smtClean="0">
                          <a:solidFill>
                            <a:schemeClr val="tx1"/>
                          </a:solidFill>
                          <a:effectLst/>
                          <a:latin typeface="Montserrat" panose="00000500000000000000" pitchFamily="2" charset="0"/>
                          <a:ea typeface="+mn-ea"/>
                          <a:cs typeface="+mn-cs"/>
                        </a:rPr>
                        <a:t> MISMO ESTATUS QUE EL TRIMESTRE INMEDIATO ANTERIOR.</a:t>
                      </a: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$8,049,801.80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557017"/>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944855162"/>
              </p:ext>
            </p:extLst>
          </p:nvPr>
        </p:nvGraphicFramePr>
        <p:xfrm>
          <a:off x="627021" y="580368"/>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2620263419"/>
                    </a:ext>
                  </a:extLst>
                </a:gridCol>
                <a:gridCol w="1696383">
                  <a:extLst>
                    <a:ext uri="{9D8B030D-6E8A-4147-A177-3AD203B41FA5}">
                      <a16:colId xmlns:a16="http://schemas.microsoft.com/office/drawing/2014/main" val="194057601"/>
                    </a:ext>
                  </a:extLst>
                </a:gridCol>
                <a:gridCol w="2021811">
                  <a:extLst>
                    <a:ext uri="{9D8B030D-6E8A-4147-A177-3AD203B41FA5}">
                      <a16:colId xmlns:a16="http://schemas.microsoft.com/office/drawing/2014/main" val="338301066"/>
                    </a:ext>
                  </a:extLst>
                </a:gridCol>
                <a:gridCol w="3263313">
                  <a:extLst>
                    <a:ext uri="{9D8B030D-6E8A-4147-A177-3AD203B41FA5}">
                      <a16:colId xmlns:a16="http://schemas.microsoft.com/office/drawing/2014/main" val="2061402978"/>
                    </a:ext>
                  </a:extLst>
                </a:gridCol>
                <a:gridCol w="2086253">
                  <a:extLst>
                    <a:ext uri="{9D8B030D-6E8A-4147-A177-3AD203B41FA5}">
                      <a16:colId xmlns:a16="http://schemas.microsoft.com/office/drawing/2014/main" val="75947610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smtClean="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smtClean="0">
                          <a:effectLst/>
                          <a:latin typeface="Montserrat" panose="00000500000000000000" pitchFamily="2" charset="0"/>
                          <a:ea typeface="+mn-ea"/>
                          <a:cs typeface="+mn-cs"/>
                        </a:rPr>
                        <a:t>CUANTIFICACIÓN</a:t>
                      </a:r>
                      <a:r>
                        <a:rPr lang="es-ES" sz="700" baseline="0" dirty="0" smtClean="0">
                          <a:effectLst/>
                          <a:latin typeface="Montserrat" panose="00000500000000000000" pitchFamily="2" charset="0"/>
                          <a:ea typeface="+mn-ea"/>
                          <a:cs typeface="+mn-cs"/>
                        </a:rPr>
                        <a:t> DE PRESTACIONES</a:t>
                      </a:r>
                      <a:endParaRPr lang="es-MX" sz="700" dirty="0" smtClean="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3646280324"/>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974394535"/>
              </p:ext>
            </p:extLst>
          </p:nvPr>
        </p:nvGraphicFramePr>
        <p:xfrm>
          <a:off x="624738" y="1541930"/>
          <a:ext cx="11142070" cy="2322587"/>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3860877062"/>
                    </a:ext>
                  </a:extLst>
                </a:gridCol>
                <a:gridCol w="1709531">
                  <a:extLst>
                    <a:ext uri="{9D8B030D-6E8A-4147-A177-3AD203B41FA5}">
                      <a16:colId xmlns:a16="http://schemas.microsoft.com/office/drawing/2014/main" val="2010196533"/>
                    </a:ext>
                  </a:extLst>
                </a:gridCol>
                <a:gridCol w="2027582">
                  <a:extLst>
                    <a:ext uri="{9D8B030D-6E8A-4147-A177-3AD203B41FA5}">
                      <a16:colId xmlns:a16="http://schemas.microsoft.com/office/drawing/2014/main" val="4036229670"/>
                    </a:ext>
                  </a:extLst>
                </a:gridCol>
                <a:gridCol w="3299792">
                  <a:extLst>
                    <a:ext uri="{9D8B030D-6E8A-4147-A177-3AD203B41FA5}">
                      <a16:colId xmlns:a16="http://schemas.microsoft.com/office/drawing/2014/main" val="1395632639"/>
                    </a:ext>
                  </a:extLst>
                </a:gridCol>
                <a:gridCol w="2043485">
                  <a:extLst>
                    <a:ext uri="{9D8B030D-6E8A-4147-A177-3AD203B41FA5}">
                      <a16:colId xmlns:a16="http://schemas.microsoft.com/office/drawing/2014/main" val="2678323747"/>
                    </a:ext>
                  </a:extLst>
                </a:gridCol>
              </a:tblGrid>
              <a:tr h="2322587">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DEMANDA LABORAL </a:t>
                      </a:r>
                    </a:p>
                    <a:p>
                      <a:pPr marL="0" indent="0" algn="l" defTabSz="914377" rtl="0" eaLnBrk="1" latinLnBrk="0" hangingPunct="1">
                        <a:lnSpc>
                          <a:spcPct val="107000"/>
                        </a:lnSpc>
                        <a:spcAft>
                          <a:spcPts val="800"/>
                        </a:spcAft>
                        <a:buNone/>
                      </a:pPr>
                      <a:r>
                        <a:rPr lang="es-MX" sz="600" b="1" kern="1200" dirty="0" smtClean="0">
                          <a:solidFill>
                            <a:schemeClr val="lt1"/>
                          </a:solidFill>
                          <a:effectLst/>
                          <a:latin typeface="Montserrat" panose="00000500000000000000" pitchFamily="2" charset="0"/>
                          <a:ea typeface="+mn-ea"/>
                          <a:cs typeface="+mn-cs"/>
                        </a:rPr>
                        <a:t>10. EXP.</a:t>
                      </a:r>
                      <a:r>
                        <a:rPr lang="es-MX" sz="600" b="1" kern="1200" baseline="0" dirty="0" smtClean="0">
                          <a:solidFill>
                            <a:schemeClr val="lt1"/>
                          </a:solidFill>
                          <a:effectLst/>
                          <a:latin typeface="Montserrat" panose="00000500000000000000" pitchFamily="2" charset="0"/>
                          <a:ea typeface="+mn-ea"/>
                          <a:cs typeface="+mn-cs"/>
                        </a:rPr>
                        <a:t> </a:t>
                      </a:r>
                      <a:r>
                        <a:rPr lang="es-MX" sz="600" b="1" kern="1200" dirty="0" smtClean="0">
                          <a:solidFill>
                            <a:schemeClr val="bg1"/>
                          </a:solidFill>
                          <a:effectLst/>
                          <a:latin typeface="Montserrat" panose="00000500000000000000" pitchFamily="2" charset="0"/>
                          <a:ea typeface="+mn-ea"/>
                          <a:cs typeface="+mn-cs"/>
                        </a:rPr>
                        <a:t>276/2018 Y 292/2018 </a:t>
                      </a:r>
                    </a:p>
                    <a:p>
                      <a:pPr marL="0" indent="0" algn="l" defTabSz="914377" rtl="0" eaLnBrk="1" latinLnBrk="0" hangingPunct="1">
                        <a:lnSpc>
                          <a:spcPct val="107000"/>
                        </a:lnSpc>
                        <a:spcAft>
                          <a:spcPts val="800"/>
                        </a:spcAft>
                        <a:buNone/>
                      </a:pPr>
                      <a:r>
                        <a:rPr lang="es-MX" sz="600" b="1" kern="1200" dirty="0" smtClean="0">
                          <a:solidFill>
                            <a:schemeClr val="bg1"/>
                          </a:solidFill>
                          <a:effectLst/>
                          <a:latin typeface="Montserrat" panose="00000500000000000000" pitchFamily="2" charset="0"/>
                          <a:ea typeface="+mn-ea"/>
                          <a:cs typeface="+mn-cs"/>
                        </a:rPr>
                        <a:t>JOSÉ DE JESÚS ZEPEDA CÁRDENAS.</a:t>
                      </a:r>
                    </a:p>
                    <a:p>
                      <a:pPr marL="0" algn="l" defTabSz="914377" rtl="0" eaLnBrk="1" latinLnBrk="0" hangingPunct="1">
                        <a:lnSpc>
                          <a:spcPct val="107000"/>
                        </a:lnSpc>
                        <a:spcAft>
                          <a:spcPts val="800"/>
                        </a:spcAft>
                      </a:pPr>
                      <a:r>
                        <a:rPr lang="es-MX" sz="600" b="1" kern="1200" dirty="0" smtClean="0">
                          <a:solidFill>
                            <a:schemeClr val="bg1"/>
                          </a:solidFill>
                          <a:effectLst/>
                          <a:latin typeface="Montserrat" panose="00000500000000000000" pitchFamily="2" charset="0"/>
                          <a:ea typeface="+mn-ea"/>
                          <a:cs typeface="+mn-cs"/>
                        </a:rPr>
                        <a:t>(PTU) </a:t>
                      </a:r>
                    </a:p>
                    <a:p>
                      <a:pPr marL="0" algn="l" defTabSz="914377" rtl="0" eaLnBrk="1" latinLnBrk="0" hangingPunct="1">
                        <a:lnSpc>
                          <a:spcPct val="107000"/>
                        </a:lnSpc>
                        <a:spcAft>
                          <a:spcPts val="800"/>
                        </a:spcAft>
                      </a:pP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l" defTabSz="914377" rtl="0" eaLnBrk="1" latinLnBrk="0" hangingPunct="1">
                        <a:lnSpc>
                          <a:spcPct val="107000"/>
                        </a:lnSpc>
                        <a:spcAft>
                          <a:spcPts val="800"/>
                        </a:spcAft>
                      </a:pPr>
                      <a:r>
                        <a:rPr lang="es-MX" sz="600" b="0" kern="1200" dirty="0" smtClean="0">
                          <a:solidFill>
                            <a:schemeClr val="tx1"/>
                          </a:solidFill>
                          <a:effectLst/>
                          <a:latin typeface="Montserrat" panose="00000500000000000000" pitchFamily="2" charset="0"/>
                          <a:ea typeface="+mn-ea"/>
                          <a:cs typeface="+mn-cs"/>
                        </a:rPr>
                        <a:t>DESPACHO EXTERNO  DESPACHO  PÉREZ REGUERA, LLANES Y ASOCIADOS, S.C.</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smtClean="0">
                          <a:solidFill>
                            <a:schemeClr val="tx1"/>
                          </a:solidFill>
                          <a:effectLst/>
                          <a:latin typeface="Montserrat" panose="00000500000000000000" pitchFamily="2" charset="0"/>
                          <a:ea typeface="+mn-ea"/>
                          <a:cs typeface="+mn-cs"/>
                        </a:rPr>
                        <a:t>APIMAN INTERPONE EXCEPCIÓN DE FALTA DE ACCIÓN Y PRESCRIPCIÓN.</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r>
                        <a:rPr lang="es-MX" sz="600" b="0" kern="1200" dirty="0" smtClean="0">
                          <a:solidFill>
                            <a:schemeClr val="tx1"/>
                          </a:solidFill>
                          <a:effectLst/>
                          <a:latin typeface="Montserrat" panose="00000500000000000000" pitchFamily="2" charset="0"/>
                          <a:ea typeface="+mn-ea"/>
                          <a:cs typeface="+mn-cs"/>
                        </a:rPr>
                        <a:t>CON FECHA 11 DE JULIO DE 2022 SE NOTIFICÓ A ESTA ADMINISTRACIÓN DEL ACUERDO 30 DE MARZO DE 2022</a:t>
                      </a:r>
                    </a:p>
                    <a:p>
                      <a:pPr marL="0" algn="l" defTabSz="914377" rtl="0" eaLnBrk="1" latinLnBrk="0" hangingPunct="1"/>
                      <a:r>
                        <a:rPr lang="es-MX" sz="600" b="0" kern="1200" dirty="0" smtClean="0">
                          <a:solidFill>
                            <a:schemeClr val="tx1"/>
                          </a:solidFill>
                          <a:effectLst/>
                          <a:latin typeface="Montserrat" panose="00000500000000000000" pitchFamily="2" charset="0"/>
                          <a:ea typeface="+mn-ea"/>
                          <a:cs typeface="+mn-cs"/>
                        </a:rPr>
                        <a:t>CON FECHA 13 DE JULIO DE 2022, SE DESAHOGÓ CONFESIONAL A CARGO DE ESTA ASIPONA</a:t>
                      </a:r>
                    </a:p>
                    <a:p>
                      <a:pPr marL="0" algn="l" defTabSz="914377" rtl="0" eaLnBrk="1" latinLnBrk="0" hangingPunct="1"/>
                      <a:endParaRPr lang="es-MX" sz="600" b="0" kern="1200" dirty="0" smtClean="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smtClean="0">
                          <a:solidFill>
                            <a:schemeClr val="tx1"/>
                          </a:solidFill>
                          <a:effectLst/>
                          <a:latin typeface="Montserrat" panose="00000500000000000000" pitchFamily="2" charset="0"/>
                          <a:ea typeface="+mn-ea"/>
                          <a:cs typeface="+mn-cs"/>
                        </a:rPr>
                        <a:t>ESTATUS: MISMO ESTATUS QUE EL TRIMESTRE INMEDIATO ANTERIOR.</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$2,005,553.42</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3796"/>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83633067"/>
              </p:ext>
            </p:extLst>
          </p:nvPr>
        </p:nvGraphicFramePr>
        <p:xfrm>
          <a:off x="624738" y="3873225"/>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3860877062"/>
                    </a:ext>
                  </a:extLst>
                </a:gridCol>
                <a:gridCol w="1709531">
                  <a:extLst>
                    <a:ext uri="{9D8B030D-6E8A-4147-A177-3AD203B41FA5}">
                      <a16:colId xmlns:a16="http://schemas.microsoft.com/office/drawing/2014/main" val="2010196533"/>
                    </a:ext>
                  </a:extLst>
                </a:gridCol>
                <a:gridCol w="2027582">
                  <a:extLst>
                    <a:ext uri="{9D8B030D-6E8A-4147-A177-3AD203B41FA5}">
                      <a16:colId xmlns:a16="http://schemas.microsoft.com/office/drawing/2014/main" val="4036229670"/>
                    </a:ext>
                  </a:extLst>
                </a:gridCol>
                <a:gridCol w="3299792">
                  <a:extLst>
                    <a:ext uri="{9D8B030D-6E8A-4147-A177-3AD203B41FA5}">
                      <a16:colId xmlns:a16="http://schemas.microsoft.com/office/drawing/2014/main" val="1395632639"/>
                    </a:ext>
                  </a:extLst>
                </a:gridCol>
                <a:gridCol w="2043485">
                  <a:extLst>
                    <a:ext uri="{9D8B030D-6E8A-4147-A177-3AD203B41FA5}">
                      <a16:colId xmlns:a16="http://schemas.microsoft.com/office/drawing/2014/main" val="2678323747"/>
                    </a:ext>
                  </a:extLst>
                </a:gridCol>
              </a:tblGrid>
              <a:tr h="1169038">
                <a:tc>
                  <a:txBody>
                    <a:bodyPr/>
                    <a:lstStyle/>
                    <a:p>
                      <a:pPr marL="0" algn="just" defTabSz="914377" rtl="0" eaLnBrk="1" latinLnBrk="0" hangingPunct="1">
                        <a:lnSpc>
                          <a:spcPct val="107000"/>
                        </a:lnSpc>
                        <a:spcAft>
                          <a:spcPts val="800"/>
                        </a:spcAft>
                      </a:pPr>
                      <a:r>
                        <a:rPr lang="es-MX" sz="600" b="1" kern="1200" dirty="0" smtClean="0">
                          <a:solidFill>
                            <a:schemeClr val="bg1"/>
                          </a:solidFill>
                          <a:effectLst/>
                          <a:latin typeface="Montserrat" panose="00000500000000000000" pitchFamily="2" charset="0"/>
                          <a:ea typeface="+mn-ea"/>
                          <a:cs typeface="+mn-cs"/>
                        </a:rPr>
                        <a:t>DEMANDA LABORAL</a:t>
                      </a:r>
                    </a:p>
                    <a:p>
                      <a:pPr marL="0" algn="just" defTabSz="914377" rtl="0" eaLnBrk="1" latinLnBrk="0" hangingPunct="1">
                        <a:lnSpc>
                          <a:spcPct val="107000"/>
                        </a:lnSpc>
                        <a:spcAft>
                          <a:spcPts val="800"/>
                        </a:spcAft>
                      </a:pPr>
                      <a:r>
                        <a:rPr lang="es-ES" sz="600" b="1" kern="1200" dirty="0" smtClean="0">
                          <a:solidFill>
                            <a:schemeClr val="bg1"/>
                          </a:solidFill>
                          <a:effectLst/>
                          <a:latin typeface="Montserrat" panose="00000500000000000000" pitchFamily="2" charset="0"/>
                          <a:ea typeface="+mn-ea"/>
                          <a:cs typeface="+mn-cs"/>
                        </a:rPr>
                        <a:t>11.</a:t>
                      </a:r>
                      <a:r>
                        <a:rPr lang="es-ES" sz="600" b="1" kern="1200" baseline="0" dirty="0" smtClean="0">
                          <a:solidFill>
                            <a:schemeClr val="bg1"/>
                          </a:solidFill>
                          <a:effectLst/>
                          <a:latin typeface="Montserrat" panose="00000500000000000000" pitchFamily="2" charset="0"/>
                          <a:ea typeface="+mn-ea"/>
                          <a:cs typeface="+mn-cs"/>
                        </a:rPr>
                        <a:t> EXP. </a:t>
                      </a:r>
                      <a:r>
                        <a:rPr lang="es-MX" sz="600" b="1" kern="1200" baseline="0" dirty="0" smtClean="0">
                          <a:solidFill>
                            <a:schemeClr val="bg1"/>
                          </a:solidFill>
                          <a:effectLst/>
                          <a:latin typeface="Montserrat" panose="00000500000000000000" pitchFamily="2" charset="0"/>
                          <a:ea typeface="+mn-ea"/>
                          <a:cs typeface="+mn-cs"/>
                        </a:rPr>
                        <a:t>135</a:t>
                      </a:r>
                      <a:r>
                        <a:rPr lang="es-MX" sz="600" b="1" kern="1200" dirty="0" smtClean="0">
                          <a:solidFill>
                            <a:schemeClr val="bg1"/>
                          </a:solidFill>
                          <a:effectLst/>
                          <a:latin typeface="Montserrat" panose="00000500000000000000" pitchFamily="2" charset="0"/>
                          <a:ea typeface="+mn-ea"/>
                          <a:cs typeface="+mn-cs"/>
                        </a:rPr>
                        <a:t>/2025 NUEVO</a:t>
                      </a:r>
                    </a:p>
                    <a:p>
                      <a:pPr marL="0" algn="just" defTabSz="914377" rtl="0" eaLnBrk="1" latinLnBrk="0" hangingPunct="1">
                        <a:lnSpc>
                          <a:spcPct val="107000"/>
                        </a:lnSpc>
                        <a:spcAft>
                          <a:spcPts val="800"/>
                        </a:spcAft>
                      </a:pPr>
                      <a:r>
                        <a:rPr lang="es-MX" sz="600" b="1" kern="1200" baseline="0" dirty="0" smtClean="0">
                          <a:solidFill>
                            <a:schemeClr val="bg1"/>
                          </a:solidFill>
                          <a:effectLst/>
                          <a:latin typeface="Montserrat" panose="00000500000000000000" pitchFamily="2" charset="0"/>
                          <a:ea typeface="+mn-ea"/>
                          <a:cs typeface="+mn-cs"/>
                        </a:rPr>
                        <a:t>LESSLIE ALEJANDRA DE LEON GALLARDO VS </a:t>
                      </a:r>
                      <a:r>
                        <a:rPr lang="es-MX" sz="600" b="1" kern="1200" dirty="0" smtClean="0">
                          <a:solidFill>
                            <a:schemeClr val="bg1"/>
                          </a:solidFill>
                          <a:effectLst/>
                          <a:latin typeface="Montserrat" panose="00000500000000000000" pitchFamily="2" charset="0"/>
                          <a:ea typeface="+mn-ea"/>
                          <a:cs typeface="+mn-cs"/>
                        </a:rPr>
                        <a:t> ADMINISTRACIÓN DEL SISTEMA PORTUARIO NACIONAL MANZANILLO, S.A. DE C.V. Y DIMAC, S.A. DE C.V.</a:t>
                      </a:r>
                      <a:r>
                        <a:rPr lang="es-MX" sz="600" b="1" kern="1200" baseline="0" dirty="0" smtClean="0">
                          <a:solidFill>
                            <a:schemeClr val="bg1"/>
                          </a:solidFill>
                          <a:effectLst/>
                          <a:latin typeface="Montserrat" panose="00000500000000000000" pitchFamily="2" charset="0"/>
                          <a:ea typeface="+mn-ea"/>
                          <a:cs typeface="+mn-cs"/>
                        </a:rPr>
                        <a:t> </a:t>
                      </a:r>
                      <a:endParaRPr lang="es-MX" sz="600" b="1" kern="1200" dirty="0" smtClean="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smtClean="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0"/>
                        </a:spcAft>
                      </a:pPr>
                      <a:r>
                        <a:rPr lang="es-MX" sz="600" b="0" kern="1200" dirty="0" smtClean="0">
                          <a:solidFill>
                            <a:schemeClr val="tx1"/>
                          </a:solidFill>
                          <a:effectLst/>
                          <a:latin typeface="Montserrat" panose="00000500000000000000" pitchFamily="2" charset="0"/>
                          <a:ea typeface="+mn-ea"/>
                          <a:cs typeface="+mn-cs"/>
                        </a:rPr>
                        <a:t>ASIPONA DESCONOCE LA RELACIÓN DE TRABAJO.</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CON FECHA 30 DE JUNIO DE 2025, EL TRIBUNAL LABORAL FEDERAL DE ASUNTOS INDIVIDUALES</a:t>
                      </a:r>
                      <a:r>
                        <a:rPr lang="es-MX" sz="600" b="0" kern="1200" baseline="0" dirty="0" smtClean="0">
                          <a:solidFill>
                            <a:schemeClr val="tx1"/>
                          </a:solidFill>
                          <a:effectLst/>
                          <a:latin typeface="Montserrat" panose="00000500000000000000" pitchFamily="2" charset="0"/>
                          <a:ea typeface="+mn-ea"/>
                          <a:cs typeface="+mn-cs"/>
                        </a:rPr>
                        <a:t> EN EL ESTADO DE COLIMA, DICTO ACUERDO MEDIANTE EL CUAL REMITE EXPEDIENTE POR INCOMPETENCIA AL TRIBUNAL DE JUSTICIA LABORAL DEL ESTADO DE COLIMA.</a:t>
                      </a:r>
                    </a:p>
                    <a:p>
                      <a:pPr marL="0" marR="0" lvl="0" indent="0" algn="just" defTabSz="914377" rtl="0" eaLnBrk="1" fontAlgn="auto" latinLnBrk="0" hangingPunct="1">
                        <a:lnSpc>
                          <a:spcPct val="107000"/>
                        </a:lnSpc>
                        <a:spcBef>
                          <a:spcPts val="0"/>
                        </a:spcBef>
                        <a:spcAft>
                          <a:spcPts val="0"/>
                        </a:spcAft>
                        <a:buClrTx/>
                        <a:buSzTx/>
                        <a:buFontTx/>
                        <a:buNone/>
                        <a:tabLst/>
                        <a:defRPr/>
                      </a:pPr>
                      <a:endParaRPr lang="es-MX" sz="600" b="0" kern="1200" baseline="0" dirty="0" smtClean="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1" kern="1200" baseline="0" dirty="0" smtClean="0">
                          <a:solidFill>
                            <a:schemeClr val="tx1"/>
                          </a:solidFill>
                          <a:effectLst/>
                          <a:latin typeface="Montserrat" panose="00000500000000000000" pitchFamily="2" charset="0"/>
                          <a:ea typeface="+mn-ea"/>
                          <a:cs typeface="+mn-cs"/>
                        </a:rPr>
                        <a:t>ESTATUS: TRÁMITE.</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$54,705.00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3796"/>
                  </a:ext>
                </a:extLst>
              </a:tr>
            </a:tbl>
          </a:graphicData>
        </a:graphic>
      </p:graphicFrame>
    </p:spTree>
    <p:extLst>
      <p:ext uri="{BB962C8B-B14F-4D97-AF65-F5344CB8AC3E}">
        <p14:creationId xmlns:p14="http://schemas.microsoft.com/office/powerpoint/2010/main" val="188570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8919396"/>
              </p:ext>
            </p:extLst>
          </p:nvPr>
        </p:nvGraphicFramePr>
        <p:xfrm>
          <a:off x="568234" y="589008"/>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1422609760"/>
                    </a:ext>
                  </a:extLst>
                </a:gridCol>
                <a:gridCol w="1696383">
                  <a:extLst>
                    <a:ext uri="{9D8B030D-6E8A-4147-A177-3AD203B41FA5}">
                      <a16:colId xmlns:a16="http://schemas.microsoft.com/office/drawing/2014/main" val="909615565"/>
                    </a:ext>
                  </a:extLst>
                </a:gridCol>
                <a:gridCol w="2021811">
                  <a:extLst>
                    <a:ext uri="{9D8B030D-6E8A-4147-A177-3AD203B41FA5}">
                      <a16:colId xmlns:a16="http://schemas.microsoft.com/office/drawing/2014/main" val="340287636"/>
                    </a:ext>
                  </a:extLst>
                </a:gridCol>
                <a:gridCol w="3263313">
                  <a:extLst>
                    <a:ext uri="{9D8B030D-6E8A-4147-A177-3AD203B41FA5}">
                      <a16:colId xmlns:a16="http://schemas.microsoft.com/office/drawing/2014/main" val="28680831"/>
                    </a:ext>
                  </a:extLst>
                </a:gridCol>
                <a:gridCol w="2086253">
                  <a:extLst>
                    <a:ext uri="{9D8B030D-6E8A-4147-A177-3AD203B41FA5}">
                      <a16:colId xmlns:a16="http://schemas.microsoft.com/office/drawing/2014/main" val="22500627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smtClean="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smtClean="0">
                          <a:effectLst/>
                          <a:latin typeface="Montserrat" panose="00000500000000000000" pitchFamily="2" charset="0"/>
                          <a:ea typeface="+mn-ea"/>
                          <a:cs typeface="+mn-cs"/>
                        </a:rPr>
                        <a:t>CUANTIFICACIÓN</a:t>
                      </a:r>
                      <a:r>
                        <a:rPr lang="es-ES" sz="700" baseline="0" dirty="0" smtClean="0">
                          <a:effectLst/>
                          <a:latin typeface="Montserrat" panose="00000500000000000000" pitchFamily="2" charset="0"/>
                          <a:ea typeface="+mn-ea"/>
                          <a:cs typeface="+mn-cs"/>
                        </a:rPr>
                        <a:t> DE PRESTACIONES</a:t>
                      </a:r>
                      <a:endParaRPr lang="es-MX" sz="700" dirty="0" smtClean="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7671920"/>
              </p:ext>
            </p:extLst>
          </p:nvPr>
        </p:nvGraphicFramePr>
        <p:xfrm>
          <a:off x="568234" y="817354"/>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195437191"/>
                    </a:ext>
                  </a:extLst>
                </a:gridCol>
                <a:gridCol w="1709531">
                  <a:extLst>
                    <a:ext uri="{9D8B030D-6E8A-4147-A177-3AD203B41FA5}">
                      <a16:colId xmlns:a16="http://schemas.microsoft.com/office/drawing/2014/main" val="3073425174"/>
                    </a:ext>
                  </a:extLst>
                </a:gridCol>
                <a:gridCol w="2027582">
                  <a:extLst>
                    <a:ext uri="{9D8B030D-6E8A-4147-A177-3AD203B41FA5}">
                      <a16:colId xmlns:a16="http://schemas.microsoft.com/office/drawing/2014/main" val="3752534625"/>
                    </a:ext>
                  </a:extLst>
                </a:gridCol>
                <a:gridCol w="3299792">
                  <a:extLst>
                    <a:ext uri="{9D8B030D-6E8A-4147-A177-3AD203B41FA5}">
                      <a16:colId xmlns:a16="http://schemas.microsoft.com/office/drawing/2014/main" val="1913229409"/>
                    </a:ext>
                  </a:extLst>
                </a:gridCol>
                <a:gridCol w="2043485">
                  <a:extLst>
                    <a:ext uri="{9D8B030D-6E8A-4147-A177-3AD203B41FA5}">
                      <a16:colId xmlns:a16="http://schemas.microsoft.com/office/drawing/2014/main" val="2921056302"/>
                    </a:ext>
                  </a:extLst>
                </a:gridCol>
              </a:tblGrid>
              <a:tr h="1169038">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DEMANDA LABORAL </a:t>
                      </a:r>
                    </a:p>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12. EXP. 351/2018 POR EL REMANENTE DE UTILIDAD.</a:t>
                      </a:r>
                    </a:p>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(PTU)</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APIMAN INTERPONE EXCEPCIÓN DE FALTA DE ACCIÓN Y PRESCRIPCIÓN.</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CON FECHA 13 DE JULIO DE 2022 SE PRESENTÓ EN LA OFICIALÍA DE PARTES, EL ESCRITO EN EL CUAL SE SOLICITA LA AUTORIZACIÓN DEL LIC. RICARDO DOROTEO PARA OIR Y RECIBIR NOTIFICACIONES.</a:t>
                      </a:r>
                    </a:p>
                    <a:p>
                      <a:pPr marL="0" marR="0" lvl="0" indent="0" algn="just" defTabSz="914377" rtl="0" eaLnBrk="1" fontAlgn="auto" latinLnBrk="0" hangingPunct="1">
                        <a:lnSpc>
                          <a:spcPct val="107000"/>
                        </a:lnSpc>
                        <a:spcBef>
                          <a:spcPts val="0"/>
                        </a:spcBef>
                        <a:spcAft>
                          <a:spcPts val="0"/>
                        </a:spcAft>
                        <a:buClrTx/>
                        <a:buSzTx/>
                        <a:buFontTx/>
                        <a:buNone/>
                        <a:tabLst/>
                        <a:defRPr/>
                      </a:pPr>
                      <a:endParaRPr lang="es-MX" sz="600" b="1" kern="1200" dirty="0" smtClean="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1" kern="1200" dirty="0" smtClean="0">
                          <a:solidFill>
                            <a:schemeClr val="tx1"/>
                          </a:solidFill>
                          <a:effectLst/>
                          <a:latin typeface="Montserrat" panose="00000500000000000000" pitchFamily="2" charset="0"/>
                          <a:ea typeface="+mn-ea"/>
                          <a:cs typeface="+mn-cs"/>
                        </a:rPr>
                        <a:t>ESTATUS: MISMO ESTATUS QUE EL TRIMESTRE INMEDIATO ANTERIOR.</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$2,891,385.41</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54361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904647155"/>
              </p:ext>
            </p:extLst>
          </p:nvPr>
        </p:nvGraphicFramePr>
        <p:xfrm>
          <a:off x="565951" y="1986392"/>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3743365376"/>
                    </a:ext>
                  </a:extLst>
                </a:gridCol>
                <a:gridCol w="1709531">
                  <a:extLst>
                    <a:ext uri="{9D8B030D-6E8A-4147-A177-3AD203B41FA5}">
                      <a16:colId xmlns:a16="http://schemas.microsoft.com/office/drawing/2014/main" val="3994793332"/>
                    </a:ext>
                  </a:extLst>
                </a:gridCol>
                <a:gridCol w="2027582">
                  <a:extLst>
                    <a:ext uri="{9D8B030D-6E8A-4147-A177-3AD203B41FA5}">
                      <a16:colId xmlns:a16="http://schemas.microsoft.com/office/drawing/2014/main" val="1740705101"/>
                    </a:ext>
                  </a:extLst>
                </a:gridCol>
                <a:gridCol w="3299792">
                  <a:extLst>
                    <a:ext uri="{9D8B030D-6E8A-4147-A177-3AD203B41FA5}">
                      <a16:colId xmlns:a16="http://schemas.microsoft.com/office/drawing/2014/main" val="2409257361"/>
                    </a:ext>
                  </a:extLst>
                </a:gridCol>
                <a:gridCol w="2043485">
                  <a:extLst>
                    <a:ext uri="{9D8B030D-6E8A-4147-A177-3AD203B41FA5}">
                      <a16:colId xmlns:a16="http://schemas.microsoft.com/office/drawing/2014/main" val="1071907590"/>
                    </a:ext>
                  </a:extLst>
                </a:gridCol>
              </a:tblGrid>
              <a:tr h="1169038">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DEMANDA LABORAL </a:t>
                      </a:r>
                    </a:p>
                    <a:p>
                      <a:pPr marL="0" algn="l"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13. EXP. </a:t>
                      </a:r>
                      <a:r>
                        <a:rPr lang="es-MX" sz="600" b="1" kern="1200" dirty="0" smtClean="0">
                          <a:solidFill>
                            <a:schemeClr val="bg1"/>
                          </a:solidFill>
                          <a:effectLst/>
                          <a:latin typeface="Montserrat" panose="00000500000000000000" pitchFamily="2" charset="0"/>
                          <a:ea typeface="+mn-ea"/>
                          <a:cs typeface="+mn-cs"/>
                        </a:rPr>
                        <a:t>3039-17 </a:t>
                      </a:r>
                    </a:p>
                    <a:p>
                      <a:pPr marL="0" algn="l" defTabSz="914377" rtl="0" eaLnBrk="1" latinLnBrk="0" hangingPunct="1">
                        <a:lnSpc>
                          <a:spcPct val="107000"/>
                        </a:lnSpc>
                        <a:spcAft>
                          <a:spcPts val="800"/>
                        </a:spcAft>
                      </a:pPr>
                      <a:r>
                        <a:rPr lang="es-MX" sz="600" b="1" kern="1200" dirty="0" smtClean="0">
                          <a:solidFill>
                            <a:schemeClr val="bg1"/>
                          </a:solidFill>
                          <a:effectLst/>
                          <a:latin typeface="Montserrat" panose="00000500000000000000" pitchFamily="2" charset="0"/>
                          <a:ea typeface="+mn-ea"/>
                          <a:cs typeface="+mn-cs"/>
                        </a:rPr>
                        <a:t>JOSE LUIS LEÓN RAMÍREZ.</a:t>
                      </a:r>
                    </a:p>
                    <a:p>
                      <a:pPr marL="0" algn="l" defTabSz="914377" rtl="0" eaLnBrk="1" latinLnBrk="0" hangingPunct="1">
                        <a:lnSpc>
                          <a:spcPct val="107000"/>
                        </a:lnSpc>
                        <a:spcAft>
                          <a:spcPts val="800"/>
                        </a:spcAft>
                      </a:pPr>
                      <a:r>
                        <a:rPr lang="es-MX" sz="600" b="1" kern="1200" dirty="0" smtClean="0">
                          <a:solidFill>
                            <a:schemeClr val="bg1"/>
                          </a:solidFill>
                          <a:effectLst/>
                          <a:latin typeface="Montserrat" panose="00000500000000000000" pitchFamily="2" charset="0"/>
                          <a:ea typeface="+mn-ea"/>
                          <a:cs typeface="+mn-cs"/>
                        </a:rPr>
                        <a:t>(DESPIDO INJUSTIFICADO)</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ES" sz="600" b="0" kern="1200" dirty="0" smtClean="0">
                          <a:solidFill>
                            <a:schemeClr val="tx1"/>
                          </a:solidFill>
                          <a:effectLst/>
                          <a:latin typeface="Montserrat" panose="00000500000000000000" pitchFamily="2" charset="0"/>
                          <a:ea typeface="+mn-ea"/>
                          <a:cs typeface="+mn-cs"/>
                        </a:rPr>
                        <a:t>A CARGO DE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smtClean="0">
                          <a:solidFill>
                            <a:schemeClr val="tx1"/>
                          </a:solidFill>
                          <a:effectLst/>
                          <a:latin typeface="Montserrat" panose="00000500000000000000" pitchFamily="2" charset="0"/>
                          <a:ea typeface="+mn-ea"/>
                          <a:cs typeface="+mn-cs"/>
                        </a:rPr>
                        <a:t>APIMAN NIEGA LA RELACIÓN DE TRABAJO, EXCEPCIÓN DE FALTA DE ACCIÓN Y COMPETENCIA.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CON FECHA 30 DE AGOSTO DE 2021 SE INGRESA ESCRITO POR MEDIO DEL CUAL SE SOLICITA SE AUTORIZAN A NUEVOS LICENCIADOS EN DERECHO SIN REVOCAR A LOA ANTERIORES.                                                                                                     </a:t>
                      </a:r>
                    </a:p>
                    <a:p>
                      <a:pPr marL="0" marR="0" lvl="0" indent="0" algn="l" defTabSz="914377" rtl="0" eaLnBrk="1" fontAlgn="auto" latinLnBrk="0" hangingPunct="1">
                        <a:lnSpc>
                          <a:spcPct val="107000"/>
                        </a:lnSpc>
                        <a:spcBef>
                          <a:spcPts val="0"/>
                        </a:spcBef>
                        <a:spcAft>
                          <a:spcPts val="800"/>
                        </a:spcAft>
                        <a:buClrTx/>
                        <a:buSzTx/>
                        <a:buFontTx/>
                        <a:buNone/>
                        <a:tabLst/>
                        <a:defRPr/>
                      </a:pPr>
                      <a:r>
                        <a:rPr lang="es-MX" sz="600" b="1" kern="1200" dirty="0" smtClean="0">
                          <a:solidFill>
                            <a:schemeClr val="tx1"/>
                          </a:solidFill>
                          <a:effectLst/>
                          <a:latin typeface="Montserrat" panose="00000500000000000000" pitchFamily="2" charset="0"/>
                          <a:ea typeface="+mn-ea"/>
                          <a:cs typeface="+mn-cs"/>
                        </a:rPr>
                        <a:t>ESTATUS: MISMO ESTATUS QUE EL TRIMESTRE INMEDIATO ANTERIOR.</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$315,441.50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952196"/>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531857506"/>
              </p:ext>
            </p:extLst>
          </p:nvPr>
        </p:nvGraphicFramePr>
        <p:xfrm>
          <a:off x="565951" y="3155430"/>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538648772"/>
                    </a:ext>
                  </a:extLst>
                </a:gridCol>
                <a:gridCol w="1709531">
                  <a:extLst>
                    <a:ext uri="{9D8B030D-6E8A-4147-A177-3AD203B41FA5}">
                      <a16:colId xmlns:a16="http://schemas.microsoft.com/office/drawing/2014/main" val="2642631544"/>
                    </a:ext>
                  </a:extLst>
                </a:gridCol>
                <a:gridCol w="2027582">
                  <a:extLst>
                    <a:ext uri="{9D8B030D-6E8A-4147-A177-3AD203B41FA5}">
                      <a16:colId xmlns:a16="http://schemas.microsoft.com/office/drawing/2014/main" val="4182076884"/>
                    </a:ext>
                  </a:extLst>
                </a:gridCol>
                <a:gridCol w="3299792">
                  <a:extLst>
                    <a:ext uri="{9D8B030D-6E8A-4147-A177-3AD203B41FA5}">
                      <a16:colId xmlns:a16="http://schemas.microsoft.com/office/drawing/2014/main" val="3939084598"/>
                    </a:ext>
                  </a:extLst>
                </a:gridCol>
                <a:gridCol w="2043485">
                  <a:extLst>
                    <a:ext uri="{9D8B030D-6E8A-4147-A177-3AD203B41FA5}">
                      <a16:colId xmlns:a16="http://schemas.microsoft.com/office/drawing/2014/main" val="2647183837"/>
                    </a:ext>
                  </a:extLst>
                </a:gridCol>
              </a:tblGrid>
              <a:tr h="1169038">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EMANDA LABORAL</a:t>
                      </a: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14. EXP. </a:t>
                      </a:r>
                      <a:r>
                        <a:rPr lang="es-MX" sz="600" b="1" kern="1200" dirty="0" smtClean="0">
                          <a:solidFill>
                            <a:schemeClr val="lt1"/>
                          </a:solidFill>
                          <a:effectLst/>
                          <a:latin typeface="Montserrat" panose="00000500000000000000" pitchFamily="2" charset="0"/>
                          <a:ea typeface="+mn-ea"/>
                          <a:cs typeface="+mn-cs"/>
                        </a:rPr>
                        <a:t>110/2020</a:t>
                      </a:r>
                    </a:p>
                    <a:p>
                      <a:pPr marL="0" algn="l" defTabSz="914377" rtl="0" eaLnBrk="1" latinLnBrk="0" hangingPunct="1">
                        <a:lnSpc>
                          <a:spcPct val="107000"/>
                        </a:lnSpc>
                        <a:spcAft>
                          <a:spcPts val="0"/>
                        </a:spcAft>
                      </a:pPr>
                      <a:endParaRPr lang="es-MX"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smtClean="0">
                          <a:solidFill>
                            <a:schemeClr val="lt1"/>
                          </a:solidFill>
                          <a:effectLst/>
                          <a:latin typeface="Montserrat" panose="00000500000000000000" pitchFamily="2" charset="0"/>
                          <a:ea typeface="+mn-ea"/>
                          <a:cs typeface="+mn-cs"/>
                        </a:rPr>
                        <a:t>BASILIO DE LA CRUZ FLORES Y SERGIO MALVAEZ AGUILAR, POR EL REMANENTE DE UTILIDAD DE LOS AÑOS 2017 Y 2018</a:t>
                      </a:r>
                      <a:endParaRPr lang="es-ES" sz="600" b="1" kern="1200" dirty="0" smtClean="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smtClean="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0"/>
                        </a:spcAft>
                      </a:pPr>
                      <a:r>
                        <a:rPr lang="es-MX" sz="600" b="0" kern="1200" dirty="0" smtClean="0">
                          <a:solidFill>
                            <a:schemeClr val="tx1"/>
                          </a:solidFill>
                          <a:effectLst/>
                          <a:latin typeface="Montserrat" panose="00000500000000000000" pitchFamily="2" charset="0"/>
                          <a:ea typeface="+mn-ea"/>
                          <a:cs typeface="+mn-cs"/>
                        </a:rPr>
                        <a:t>PRESENTA REPRESENTANTE LEGAL A AUDIENCIA, SE DESAHOGA AUDIENCIA DE CONCILIACIÓN, DEMANDA Y EXCEPCIONES</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endParaRPr lang="es-MX" sz="600" b="0" kern="1200" dirty="0" smtClean="0">
                        <a:solidFill>
                          <a:schemeClr val="tx1"/>
                        </a:solidFill>
                        <a:effectLst/>
                        <a:latin typeface="Montserrat" panose="00000500000000000000" pitchFamily="2" charset="0"/>
                        <a:ea typeface="+mn-ea"/>
                        <a:cs typeface="+mn-cs"/>
                      </a:endParaRPr>
                    </a:p>
                    <a:p>
                      <a:pPr marL="0" algn="l" defTabSz="914377" rtl="0" eaLnBrk="1" latinLnBrk="0" hangingPunct="1"/>
                      <a:r>
                        <a:rPr lang="es-MX" sz="600" b="0" kern="1200" dirty="0" smtClean="0">
                          <a:solidFill>
                            <a:schemeClr val="tx1"/>
                          </a:solidFill>
                          <a:effectLst/>
                          <a:latin typeface="Montserrat" panose="00000500000000000000" pitchFamily="2" charset="0"/>
                          <a:ea typeface="+mn-ea"/>
                          <a:cs typeface="+mn-cs"/>
                        </a:rPr>
                        <a:t>CON FECHA 06 DE JUNIO DE 203, SE PRESENTÓ UN ESCRITO DIRIGIDO AL PRESIDENTE DE LA JUNTA FEDERAL NÚMERO 57 DE CONCILIACIÓN Y ARBITRAJE CON SEDE EN COLIMA.</a:t>
                      </a:r>
                    </a:p>
                    <a:p>
                      <a:pPr marL="0" algn="l" defTabSz="914377" rtl="0" eaLnBrk="1" latinLnBrk="0" hangingPunct="1"/>
                      <a:endParaRPr lang="es-MX" sz="600" b="0" kern="1200" dirty="0" smtClean="0">
                        <a:solidFill>
                          <a:schemeClr val="tx1"/>
                        </a:solidFill>
                        <a:effectLst/>
                        <a:latin typeface="Montserrat" panose="00000500000000000000" pitchFamily="2" charset="0"/>
                        <a:ea typeface="+mn-ea"/>
                        <a:cs typeface="+mn-cs"/>
                      </a:endParaRPr>
                    </a:p>
                    <a:p>
                      <a:pPr marL="0" algn="l" defTabSz="914377" rtl="0" eaLnBrk="1" latinLnBrk="0" hangingPunct="1"/>
                      <a:r>
                        <a:rPr lang="es-MX" sz="600" b="1" kern="1200" dirty="0" smtClean="0">
                          <a:solidFill>
                            <a:schemeClr val="tx1"/>
                          </a:solidFill>
                          <a:effectLst/>
                          <a:latin typeface="Montserrat" panose="00000500000000000000" pitchFamily="2" charset="0"/>
                          <a:ea typeface="+mn-ea"/>
                          <a:cs typeface="+mn-cs"/>
                        </a:rPr>
                        <a:t>ESTATUS: MISMO TRÁMITE QUE EL TRIMESTRE ANTERIOR INMEDIATO.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$595,925.97</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428118"/>
                  </a:ext>
                </a:extLst>
              </a:tr>
            </a:tbl>
          </a:graphicData>
        </a:graphic>
      </p:graphicFrame>
    </p:spTree>
    <p:extLst>
      <p:ext uri="{BB962C8B-B14F-4D97-AF65-F5344CB8AC3E}">
        <p14:creationId xmlns:p14="http://schemas.microsoft.com/office/powerpoint/2010/main" val="13610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8E5BAC4-F2E4-D900-7C46-EFB34683DF41}"/>
              </a:ext>
            </a:extLst>
          </p:cNvPr>
          <p:cNvSpPr/>
          <p:nvPr/>
        </p:nvSpPr>
        <p:spPr>
          <a:xfrm>
            <a:off x="10010274" y="3628724"/>
            <a:ext cx="2002054" cy="3007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Logotipo&#10;&#10;Descripción generada automáticamente">
            <a:extLst>
              <a:ext uri="{FF2B5EF4-FFF2-40B4-BE49-F238E27FC236}">
                <a16:creationId xmlns:a16="http://schemas.microsoft.com/office/drawing/2014/main" id="{9DA68E6B-A9FD-F88C-3A70-13013CD260E3}"/>
              </a:ext>
            </a:extLst>
          </p:cNvPr>
          <p:cNvPicPr>
            <a:picLocks noChangeAspect="1"/>
          </p:cNvPicPr>
          <p:nvPr/>
        </p:nvPicPr>
        <p:blipFill>
          <a:blip r:embed="rId3"/>
          <a:stretch>
            <a:fillRect/>
          </a:stretch>
        </p:blipFill>
        <p:spPr>
          <a:xfrm>
            <a:off x="6581278" y="222075"/>
            <a:ext cx="5184002" cy="720000"/>
          </a:xfrm>
          <a:prstGeom prst="rect">
            <a:avLst/>
          </a:prstGeom>
        </p:spPr>
      </p:pic>
      <p:sp>
        <p:nvSpPr>
          <p:cNvPr id="5" name="AutoShape 2" descr="https://usc-powerpoint.officeapps.live.com/pods/GetClipboardImage.ashx?Id=675e6261-8d26-4e7a-83d4-8bc9347e364d&amp;DC=PUS5&amp;pkey=f2d44ff2-b180-41f2-a441-5a917f52582d&amp;wdwaccluster=PUS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2413783078"/>
              </p:ext>
            </p:extLst>
          </p:nvPr>
        </p:nvGraphicFramePr>
        <p:xfrm>
          <a:off x="625493" y="1109285"/>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1422609760"/>
                    </a:ext>
                  </a:extLst>
                </a:gridCol>
                <a:gridCol w="1696383">
                  <a:extLst>
                    <a:ext uri="{9D8B030D-6E8A-4147-A177-3AD203B41FA5}">
                      <a16:colId xmlns:a16="http://schemas.microsoft.com/office/drawing/2014/main" val="909615565"/>
                    </a:ext>
                  </a:extLst>
                </a:gridCol>
                <a:gridCol w="2021811">
                  <a:extLst>
                    <a:ext uri="{9D8B030D-6E8A-4147-A177-3AD203B41FA5}">
                      <a16:colId xmlns:a16="http://schemas.microsoft.com/office/drawing/2014/main" val="340287636"/>
                    </a:ext>
                  </a:extLst>
                </a:gridCol>
                <a:gridCol w="3263313">
                  <a:extLst>
                    <a:ext uri="{9D8B030D-6E8A-4147-A177-3AD203B41FA5}">
                      <a16:colId xmlns:a16="http://schemas.microsoft.com/office/drawing/2014/main" val="28680831"/>
                    </a:ext>
                  </a:extLst>
                </a:gridCol>
                <a:gridCol w="2086253">
                  <a:extLst>
                    <a:ext uri="{9D8B030D-6E8A-4147-A177-3AD203B41FA5}">
                      <a16:colId xmlns:a16="http://schemas.microsoft.com/office/drawing/2014/main" val="22500627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smtClean="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smtClean="0">
                          <a:effectLst/>
                          <a:latin typeface="Montserrat" panose="00000500000000000000" pitchFamily="2" charset="0"/>
                          <a:ea typeface="+mn-ea"/>
                          <a:cs typeface="+mn-cs"/>
                        </a:rPr>
                        <a:t>CUANTIFICACIÓN</a:t>
                      </a:r>
                      <a:r>
                        <a:rPr lang="es-ES" sz="700" baseline="0" dirty="0" smtClean="0">
                          <a:effectLst/>
                          <a:latin typeface="Montserrat" panose="00000500000000000000" pitchFamily="2" charset="0"/>
                          <a:ea typeface="+mn-ea"/>
                          <a:cs typeface="+mn-cs"/>
                        </a:rPr>
                        <a:t> DE PRESTACIONES</a:t>
                      </a:r>
                      <a:endParaRPr lang="es-MX" sz="700" dirty="0" smtClean="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776547196"/>
              </p:ext>
            </p:extLst>
          </p:nvPr>
        </p:nvGraphicFramePr>
        <p:xfrm>
          <a:off x="625493" y="1344180"/>
          <a:ext cx="11142070" cy="768414"/>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2811575280"/>
                    </a:ext>
                  </a:extLst>
                </a:gridCol>
                <a:gridCol w="1709531">
                  <a:extLst>
                    <a:ext uri="{9D8B030D-6E8A-4147-A177-3AD203B41FA5}">
                      <a16:colId xmlns:a16="http://schemas.microsoft.com/office/drawing/2014/main" val="3990890474"/>
                    </a:ext>
                  </a:extLst>
                </a:gridCol>
                <a:gridCol w="2027582">
                  <a:extLst>
                    <a:ext uri="{9D8B030D-6E8A-4147-A177-3AD203B41FA5}">
                      <a16:colId xmlns:a16="http://schemas.microsoft.com/office/drawing/2014/main" val="1968856791"/>
                    </a:ext>
                  </a:extLst>
                </a:gridCol>
                <a:gridCol w="3299792">
                  <a:extLst>
                    <a:ext uri="{9D8B030D-6E8A-4147-A177-3AD203B41FA5}">
                      <a16:colId xmlns:a16="http://schemas.microsoft.com/office/drawing/2014/main" val="1790874165"/>
                    </a:ext>
                  </a:extLst>
                </a:gridCol>
                <a:gridCol w="2043485">
                  <a:extLst>
                    <a:ext uri="{9D8B030D-6E8A-4147-A177-3AD203B41FA5}">
                      <a16:colId xmlns:a16="http://schemas.microsoft.com/office/drawing/2014/main" val="4144216884"/>
                    </a:ext>
                  </a:extLst>
                </a:gridCol>
              </a:tblGrid>
              <a:tr h="0">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DEMANDA LABORAL</a:t>
                      </a: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15. EXP. </a:t>
                      </a:r>
                      <a:r>
                        <a:rPr lang="es-MX" sz="600" b="1" kern="1200" dirty="0" smtClean="0">
                          <a:solidFill>
                            <a:schemeClr val="bg1"/>
                          </a:solidFill>
                          <a:effectLst/>
                          <a:latin typeface="Montserrat" panose="00000500000000000000" pitchFamily="2" charset="0"/>
                          <a:ea typeface="+mn-ea"/>
                          <a:cs typeface="+mn-cs"/>
                        </a:rPr>
                        <a:t>249/2021 </a:t>
                      </a:r>
                    </a:p>
                    <a:p>
                      <a:pPr marL="0" algn="l" defTabSz="914377" rtl="0" eaLnBrk="1" latinLnBrk="0" hangingPunct="1">
                        <a:lnSpc>
                          <a:spcPct val="107000"/>
                        </a:lnSpc>
                        <a:spcAft>
                          <a:spcPts val="0"/>
                        </a:spcAft>
                      </a:pPr>
                      <a:endParaRPr lang="es-MX"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smtClean="0">
                          <a:solidFill>
                            <a:schemeClr val="bg1"/>
                          </a:solidFill>
                          <a:effectLst/>
                          <a:latin typeface="Montserrat" panose="00000500000000000000" pitchFamily="2" charset="0"/>
                          <a:ea typeface="+mn-ea"/>
                          <a:cs typeface="+mn-cs"/>
                        </a:rPr>
                        <a:t>JOSÉ LUIS GONZÁLEZ ALCARAZ Y ORLANDO EZEQUIEL MEDINA ANGUIANO.</a:t>
                      </a:r>
                      <a:endParaRPr lang="es-ES" sz="600" b="1" kern="1200" dirty="0" smtClean="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smtClean="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smtClean="0">
                          <a:solidFill>
                            <a:schemeClr val="tx1"/>
                          </a:solidFill>
                          <a:effectLst/>
                          <a:latin typeface="Montserrat" panose="00000500000000000000" pitchFamily="2" charset="0"/>
                          <a:ea typeface="+mn-ea"/>
                          <a:cs typeface="+mn-cs"/>
                        </a:rPr>
                        <a:t>PRESENTA REPRESENTANTE LEGAL A AUDIENCIA, SE DESAHOGA AUDIENCIA DE CONCILIACIÓN, DEMANDA Y EXCEPCIONES</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endParaRPr lang="es-MX" sz="600" b="0" kern="1200" dirty="0" smtClean="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80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CON FECHA 08 DE JULIO DE 2022, SE LLEVÓ A CABO EL DESAHOGO DE LAS PRUEBAS TESTIMONIALES A CARGO DE LOS TESTIGOS.                                                                                                                                                                                                              </a:t>
                      </a:r>
                    </a:p>
                    <a:p>
                      <a:pPr marL="0" marR="0" lvl="0" indent="0" algn="l" defTabSz="914377" rtl="0" eaLnBrk="1" fontAlgn="auto" latinLnBrk="0" hangingPunct="1">
                        <a:lnSpc>
                          <a:spcPct val="100000"/>
                        </a:lnSpc>
                        <a:spcBef>
                          <a:spcPts val="0"/>
                        </a:spcBef>
                        <a:spcAft>
                          <a:spcPts val="800"/>
                        </a:spcAft>
                        <a:buClrTx/>
                        <a:buSzTx/>
                        <a:buFontTx/>
                        <a:buNone/>
                        <a:tabLst/>
                        <a:defRPr/>
                      </a:pPr>
                      <a:r>
                        <a:rPr lang="es-MX" sz="600" b="1" kern="1200" dirty="0" smtClean="0">
                          <a:solidFill>
                            <a:schemeClr val="tx1"/>
                          </a:solidFill>
                          <a:effectLst/>
                          <a:latin typeface="Montserrat" panose="00000500000000000000" pitchFamily="2" charset="0"/>
                          <a:ea typeface="+mn-ea"/>
                          <a:cs typeface="+mn-cs"/>
                        </a:rPr>
                        <a:t>ESTATUS: MISMO ESATATUS QUE EL TRIMESTRE INMEDIATO ANTERIOR.</a:t>
                      </a:r>
                      <a:endParaRPr lang="es-MX" sz="600" b="0" kern="1200" dirty="0" smtClean="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800"/>
                        </a:spcAft>
                        <a:buClrTx/>
                        <a:buSzTx/>
                        <a:buFontTx/>
                        <a:buNone/>
                        <a:tabLst/>
                        <a:defRPr/>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$191,566.84</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221494"/>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927470058"/>
              </p:ext>
            </p:extLst>
          </p:nvPr>
        </p:nvGraphicFramePr>
        <p:xfrm>
          <a:off x="625493" y="2112594"/>
          <a:ext cx="11142070" cy="4034537"/>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59418774"/>
                    </a:ext>
                  </a:extLst>
                </a:gridCol>
                <a:gridCol w="1709531">
                  <a:extLst>
                    <a:ext uri="{9D8B030D-6E8A-4147-A177-3AD203B41FA5}">
                      <a16:colId xmlns:a16="http://schemas.microsoft.com/office/drawing/2014/main" val="3504135115"/>
                    </a:ext>
                  </a:extLst>
                </a:gridCol>
                <a:gridCol w="2027582">
                  <a:extLst>
                    <a:ext uri="{9D8B030D-6E8A-4147-A177-3AD203B41FA5}">
                      <a16:colId xmlns:a16="http://schemas.microsoft.com/office/drawing/2014/main" val="3381064233"/>
                    </a:ext>
                  </a:extLst>
                </a:gridCol>
                <a:gridCol w="3299792">
                  <a:extLst>
                    <a:ext uri="{9D8B030D-6E8A-4147-A177-3AD203B41FA5}">
                      <a16:colId xmlns:a16="http://schemas.microsoft.com/office/drawing/2014/main" val="2733346475"/>
                    </a:ext>
                  </a:extLst>
                </a:gridCol>
                <a:gridCol w="2043485">
                  <a:extLst>
                    <a:ext uri="{9D8B030D-6E8A-4147-A177-3AD203B41FA5}">
                      <a16:colId xmlns:a16="http://schemas.microsoft.com/office/drawing/2014/main" val="2828509205"/>
                    </a:ext>
                  </a:extLst>
                </a:gridCol>
              </a:tblGrid>
              <a:tr h="0">
                <a:tc>
                  <a:txBody>
                    <a:bodyPr/>
                    <a:lstStyle/>
                    <a:p>
                      <a:pPr marL="0" algn="just" defTabSz="914377" rtl="0" eaLnBrk="1" latinLnBrk="0" hangingPunct="1">
                        <a:lnSpc>
                          <a:spcPct val="107000"/>
                        </a:lnSpc>
                        <a:spcAft>
                          <a:spcPts val="800"/>
                        </a:spcAft>
                      </a:pPr>
                      <a:r>
                        <a:rPr lang="es-MX" sz="600" b="1" kern="1200" dirty="0" smtClean="0">
                          <a:solidFill>
                            <a:schemeClr val="lt1"/>
                          </a:solidFill>
                          <a:effectLst/>
                          <a:latin typeface="Montserrat" panose="00000500000000000000" pitchFamily="2" charset="0"/>
                          <a:ea typeface="+mn-ea"/>
                          <a:cs typeface="+mn-cs"/>
                        </a:rPr>
                        <a:t>DEMANDA LABORAL</a:t>
                      </a: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16. EXP. </a:t>
                      </a:r>
                      <a:r>
                        <a:rPr lang="es-MX" sz="600" b="1" kern="1200" dirty="0" smtClean="0">
                          <a:solidFill>
                            <a:schemeClr val="bg1"/>
                          </a:solidFill>
                          <a:effectLst/>
                          <a:latin typeface="Montserrat" panose="00000500000000000000" pitchFamily="2" charset="0"/>
                          <a:ea typeface="+mn-ea"/>
                          <a:cs typeface="+mn-cs"/>
                        </a:rPr>
                        <a:t>36/2022 </a:t>
                      </a:r>
                    </a:p>
                    <a:p>
                      <a:pPr marL="0" algn="l" defTabSz="914377" rtl="0" eaLnBrk="1" latinLnBrk="0" hangingPunct="1">
                        <a:lnSpc>
                          <a:spcPct val="107000"/>
                        </a:lnSpc>
                        <a:spcAft>
                          <a:spcPts val="0"/>
                        </a:spcAft>
                      </a:pPr>
                      <a:endParaRPr lang="es-MX"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smtClean="0">
                          <a:solidFill>
                            <a:schemeClr val="bg1"/>
                          </a:solidFill>
                          <a:effectLst/>
                          <a:latin typeface="Montserrat" panose="00000500000000000000" pitchFamily="2" charset="0"/>
                          <a:ea typeface="+mn-ea"/>
                          <a:cs typeface="+mn-cs"/>
                        </a:rPr>
                        <a:t>DESPIDO INJUSTIFICADO </a:t>
                      </a:r>
                    </a:p>
                    <a:p>
                      <a:pPr marL="0" algn="l" defTabSz="914377" rtl="0" eaLnBrk="1" latinLnBrk="0" hangingPunct="1">
                        <a:lnSpc>
                          <a:spcPct val="107000"/>
                        </a:lnSpc>
                        <a:spcAft>
                          <a:spcPts val="0"/>
                        </a:spcAft>
                      </a:pPr>
                      <a:endParaRPr lang="es-MX"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smtClean="0">
                          <a:solidFill>
                            <a:schemeClr val="bg1"/>
                          </a:solidFill>
                          <a:effectLst/>
                          <a:latin typeface="Montserrat" panose="00000500000000000000" pitchFamily="2" charset="0"/>
                          <a:ea typeface="+mn-ea"/>
                          <a:cs typeface="+mn-cs"/>
                        </a:rPr>
                        <a:t>CLEMENTE ELISEO.</a:t>
                      </a:r>
                      <a:endParaRPr lang="es-ES" sz="600" b="1" kern="1200" dirty="0" smtClean="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smtClean="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smtClean="0">
                          <a:solidFill>
                            <a:schemeClr val="tx1"/>
                          </a:solidFill>
                          <a:effectLst/>
                          <a:latin typeface="Montserrat" panose="00000500000000000000" pitchFamily="2" charset="0"/>
                          <a:ea typeface="+mn-ea"/>
                          <a:cs typeface="+mn-cs"/>
                        </a:rPr>
                        <a:t>SE DESCONOCE LA RELACIÓN LABORAL.</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smtClean="0">
                          <a:solidFill>
                            <a:schemeClr val="tx1"/>
                          </a:solidFill>
                          <a:effectLst/>
                          <a:latin typeface="Montserrat" panose="00000500000000000000" pitchFamily="2" charset="0"/>
                          <a:ea typeface="+mn-ea"/>
                          <a:cs typeface="+mn-cs"/>
                        </a:rPr>
                        <a:t>AMPARO DIRECTO DE ASIPONA. 836/2022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1.- CON FECHA 29 DE JULIO SE PRESENTA AMPARO DIRECTO EN CONTRA DE LA SENTENCIA DEFINITIVA DEL TRIBUNAL LABORAL FEDERAL DE ASUNTOS INDIVIDUALES EN EL ESTADO DE COLIMA.</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2.- CON FECHA 30 DE JULIO DE 2022, SE PUBLICÓ EL ACUERDO DE FECHA 29 DE JULIO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3.- CON FECHA 03 DE AGOSTO DE 2022 SE PUBLICÓ EL ACUERDO DE FECHA 02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4.- CON FECHA 09 DE AGOSTO DE 2022 SE PUBLICÓ EL ACUERDO DE FECHA 08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5.- CON FECHA 10 DE AGOSTO DE 2022 SE PUBLICÓ EL ACUERDO DE FECHA 09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6.- CON FECHA 11 DE AGOSTO DE 2022 SE PUBLICÓ EL ACUERDO DE FECHA 10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7.- CON FECHA 16 DE AGOSTO LA ASIPONA INTERPONE RECURSO DE QUEJA EN CONTRA EL ACUERDO QUE SEÑALA LA SUBSISTENCIA, DEL TRABAJADOR QUE CONSIDERA QUE SE LE DEBEN DE ENTREGAR 90 MIL PESOS.</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8.- CON FECHA 18 DE AGOSTO DE 2022, SE PUBLICÓ UN ACUERDO EN EL CUAL SE LE DA ENTRADA A LA QUEJA PRESENTADA POR ASIPONA EN CONTRA DEL AUTO DE RADICACIÓN DEL AMPARO DIRECTO.</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MX" sz="600" b="1" kern="1200" dirty="0" smtClean="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smtClean="0">
                          <a:solidFill>
                            <a:schemeClr val="tx1"/>
                          </a:solidFill>
                          <a:effectLst/>
                          <a:latin typeface="Montserrat" panose="00000500000000000000" pitchFamily="2" charset="0"/>
                          <a:ea typeface="+mn-ea"/>
                          <a:cs typeface="+mn-cs"/>
                        </a:rPr>
                        <a:t>QUEJA ADMINISTRATIVA 417/2022</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ES" sz="600" b="0" kern="1200" dirty="0" smtClean="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CON FECHA 01 DE SEPTIEMBRE DE 2023 FUE PUBLICADO EL AUTO DE FECHA 31 DE AGOSTO DE 2023.</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MX" sz="600" b="0" kern="1200" dirty="0" smtClean="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smtClean="0">
                          <a:solidFill>
                            <a:schemeClr val="tx1"/>
                          </a:solidFill>
                          <a:effectLst/>
                          <a:latin typeface="Montserrat" panose="00000500000000000000" pitchFamily="2" charset="0"/>
                          <a:ea typeface="+mn-ea"/>
                          <a:cs typeface="+mn-cs"/>
                        </a:rPr>
                        <a:t>ESTATUS: MISMO TRÁMITE QUE EL TRIMESTRE INMEDIATO ANTERIOR.</a:t>
                      </a:r>
                      <a:endParaRPr lang="es-MX" sz="600" b="0" kern="1200" dirty="0" smtClean="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800"/>
                        </a:spcAft>
                        <a:buClrTx/>
                        <a:buSzTx/>
                        <a:buFontTx/>
                        <a:buNone/>
                        <a:tabLst/>
                        <a:defRPr/>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$195,967.48</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052009"/>
                  </a:ext>
                </a:extLst>
              </a:tr>
              <a:tr h="0">
                <a:tc>
                  <a:txBody>
                    <a:bodyPr/>
                    <a:lstStyle/>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baseline="0" dirty="0" smtClean="0">
                          <a:solidFill>
                            <a:schemeClr val="lt1"/>
                          </a:solidFill>
                          <a:effectLst/>
                          <a:latin typeface="Montserrat" panose="00000500000000000000" pitchFamily="2" charset="0"/>
                          <a:ea typeface="+mn-ea"/>
                          <a:cs typeface="+mn-cs"/>
                        </a:rPr>
                        <a:t>ADMINISTRATIVO</a:t>
                      </a: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17.- EXP. 0102/2023-02-C-14-02-02-02-L</a:t>
                      </a: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DEMANDA</a:t>
                      </a:r>
                      <a:r>
                        <a:rPr lang="es-ES" sz="600" b="1" kern="1200" baseline="0" dirty="0" smtClean="0">
                          <a:solidFill>
                            <a:schemeClr val="lt1"/>
                          </a:solidFill>
                          <a:effectLst/>
                          <a:latin typeface="Montserrat" panose="00000500000000000000" pitchFamily="2" charset="0"/>
                          <a:ea typeface="+mn-ea"/>
                          <a:cs typeface="+mn-cs"/>
                        </a:rPr>
                        <a:t> DE  NULIDAD</a:t>
                      </a: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CONSTRUCCIONES Y DESARROLLOS EN INGENIERA Y ARQUITECTURA S.A. DE C.V. VS ASIPONA</a:t>
                      </a: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smtClean="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l" defTabSz="914377" rtl="0" eaLnBrk="1" latinLnBrk="0" hangingPunct="1">
                        <a:lnSpc>
                          <a:spcPct val="107000"/>
                        </a:lnSpc>
                        <a:spcAft>
                          <a:spcPts val="800"/>
                        </a:spcAft>
                      </a:pPr>
                      <a:r>
                        <a:rPr lang="es-ES" sz="600" b="0" kern="1200" dirty="0" smtClean="0">
                          <a:solidFill>
                            <a:schemeClr val="tx1"/>
                          </a:solidFill>
                          <a:effectLst/>
                          <a:latin typeface="Montserrat" panose="00000500000000000000" pitchFamily="2" charset="0"/>
                          <a:ea typeface="+mn-ea"/>
                          <a:cs typeface="+mn-cs"/>
                        </a:rPr>
                        <a:t>A CARGO</a:t>
                      </a:r>
                      <a:r>
                        <a:rPr lang="es-ES" sz="600" b="0" kern="1200" baseline="0" dirty="0" smtClean="0">
                          <a:solidFill>
                            <a:schemeClr val="tx1"/>
                          </a:solidFill>
                          <a:effectLst/>
                          <a:latin typeface="Montserrat" panose="00000500000000000000" pitchFamily="2" charset="0"/>
                          <a:ea typeface="+mn-ea"/>
                          <a:cs typeface="+mn-cs"/>
                        </a:rPr>
                        <a:t> DE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77" rtl="0" eaLnBrk="1" latinLnBrk="0" hangingPunct="1">
                        <a:lnSpc>
                          <a:spcPct val="107000"/>
                        </a:lnSpc>
                        <a:spcAft>
                          <a:spcPts val="800"/>
                        </a:spcAft>
                      </a:pPr>
                      <a:r>
                        <a:rPr lang="es-ES" sz="600" b="0" kern="1200" dirty="0" smtClean="0">
                          <a:solidFill>
                            <a:schemeClr val="tx1"/>
                          </a:solidFill>
                          <a:effectLst/>
                          <a:latin typeface="Montserrat" panose="00000500000000000000" pitchFamily="2" charset="0"/>
                          <a:ea typeface="+mn-ea"/>
                          <a:cs typeface="+mn-cs"/>
                        </a:rPr>
                        <a:t>RESOLUCIÓN</a:t>
                      </a:r>
                      <a:r>
                        <a:rPr lang="es-ES" sz="600" b="0" kern="1200" baseline="0" dirty="0" smtClean="0">
                          <a:solidFill>
                            <a:schemeClr val="tx1"/>
                          </a:solidFill>
                          <a:effectLst/>
                          <a:latin typeface="Montserrat" panose="00000500000000000000" pitchFamily="2" charset="0"/>
                          <a:ea typeface="+mn-ea"/>
                          <a:cs typeface="+mn-cs"/>
                        </a:rPr>
                        <a:t> DEFINITIVA DE FECHA 28 DE JUNIO DE 2023 DICTADA DENTRO DEL EXPEDIENTE ASIPONA/MAN/GJ/287/2023 EMITIDA POR EL LIC. ALFONSO GIL MEDINA, GERENTE JURÍDICO Y APODERADO DE ESTA ASIPONA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i="0" kern="1200" dirty="0" smtClean="0">
                          <a:solidFill>
                            <a:schemeClr val="tx1"/>
                          </a:solidFill>
                          <a:effectLst/>
                          <a:latin typeface="Montserrat" panose="00000500000000000000" pitchFamily="2" charset="0"/>
                          <a:ea typeface="+mn-ea"/>
                          <a:cs typeface="+mn-cs"/>
                        </a:rPr>
                        <a:t>CON</a:t>
                      </a:r>
                      <a:r>
                        <a:rPr lang="es-ES" sz="600" b="0" i="0" kern="1200" baseline="0" dirty="0" smtClean="0">
                          <a:solidFill>
                            <a:schemeClr val="tx1"/>
                          </a:solidFill>
                          <a:effectLst/>
                          <a:latin typeface="Montserrat" panose="00000500000000000000" pitchFamily="2" charset="0"/>
                          <a:ea typeface="+mn-ea"/>
                          <a:cs typeface="+mn-cs"/>
                        </a:rPr>
                        <a:t> FECHA 08 DE NOVIEMBRE DE 2024, A TRAVÉS DEL SISTEMA DE JUICIO EN LINEA DEL TRIBUNAL FEDERAL DE JUSTICIA ADMINISTRATIVA,  SE EMPLAZÓ A ESTA ASIPONA, DEMANDA DE NULIDAD PROMOVIDA POR CONSTRUCCIONES Y DESARROLLOS EN INGENIERIA Y ARQUITECTURA S.A. DE C.V. </a:t>
                      </a:r>
                      <a:endParaRPr lang="es-MX" sz="600" b="0"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$819,552.90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260427"/>
                  </a:ext>
                </a:extLst>
              </a:tr>
            </a:tbl>
          </a:graphicData>
        </a:graphic>
      </p:graphicFrame>
    </p:spTree>
    <p:extLst>
      <p:ext uri="{BB962C8B-B14F-4D97-AF65-F5344CB8AC3E}">
        <p14:creationId xmlns:p14="http://schemas.microsoft.com/office/powerpoint/2010/main" val="48702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8E5BAC4-F2E4-D900-7C46-EFB34683DF41}"/>
              </a:ext>
            </a:extLst>
          </p:cNvPr>
          <p:cNvSpPr/>
          <p:nvPr/>
        </p:nvSpPr>
        <p:spPr>
          <a:xfrm>
            <a:off x="10063540" y="3726378"/>
            <a:ext cx="2002054" cy="3007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Logotipo&#10;&#10;Descripción generada automáticamente">
            <a:extLst>
              <a:ext uri="{FF2B5EF4-FFF2-40B4-BE49-F238E27FC236}">
                <a16:creationId xmlns:a16="http://schemas.microsoft.com/office/drawing/2014/main" id="{9DA68E6B-A9FD-F88C-3A70-13013CD260E3}"/>
              </a:ext>
            </a:extLst>
          </p:cNvPr>
          <p:cNvPicPr>
            <a:picLocks noChangeAspect="1"/>
          </p:cNvPicPr>
          <p:nvPr/>
        </p:nvPicPr>
        <p:blipFill>
          <a:blip r:embed="rId3"/>
          <a:stretch>
            <a:fillRect/>
          </a:stretch>
        </p:blipFill>
        <p:spPr>
          <a:xfrm>
            <a:off x="6581278" y="222075"/>
            <a:ext cx="5184002" cy="720000"/>
          </a:xfrm>
          <a:prstGeom prst="rect">
            <a:avLst/>
          </a:prstGeom>
        </p:spPr>
      </p:pic>
      <p:sp>
        <p:nvSpPr>
          <p:cNvPr id="5" name="AutoShape 2" descr="https://usc-powerpoint.officeapps.live.com/pods/GetClipboardImage.ashx?Id=675e6261-8d26-4e7a-83d4-8bc9347e364d&amp;DC=PUS5&amp;pkey=f2d44ff2-b180-41f2-a441-5a917f52582d&amp;wdwaccluster=PUS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10" name="Tabla 9"/>
          <p:cNvGraphicFramePr>
            <a:graphicFrameLocks noGrp="1"/>
          </p:cNvGraphicFramePr>
          <p:nvPr>
            <p:extLst/>
          </p:nvPr>
        </p:nvGraphicFramePr>
        <p:xfrm>
          <a:off x="625493" y="1109285"/>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1422609760"/>
                    </a:ext>
                  </a:extLst>
                </a:gridCol>
                <a:gridCol w="1696383">
                  <a:extLst>
                    <a:ext uri="{9D8B030D-6E8A-4147-A177-3AD203B41FA5}">
                      <a16:colId xmlns:a16="http://schemas.microsoft.com/office/drawing/2014/main" val="909615565"/>
                    </a:ext>
                  </a:extLst>
                </a:gridCol>
                <a:gridCol w="2021811">
                  <a:extLst>
                    <a:ext uri="{9D8B030D-6E8A-4147-A177-3AD203B41FA5}">
                      <a16:colId xmlns:a16="http://schemas.microsoft.com/office/drawing/2014/main" val="340287636"/>
                    </a:ext>
                  </a:extLst>
                </a:gridCol>
                <a:gridCol w="3263313">
                  <a:extLst>
                    <a:ext uri="{9D8B030D-6E8A-4147-A177-3AD203B41FA5}">
                      <a16:colId xmlns:a16="http://schemas.microsoft.com/office/drawing/2014/main" val="28680831"/>
                    </a:ext>
                  </a:extLst>
                </a:gridCol>
                <a:gridCol w="2086253">
                  <a:extLst>
                    <a:ext uri="{9D8B030D-6E8A-4147-A177-3AD203B41FA5}">
                      <a16:colId xmlns:a16="http://schemas.microsoft.com/office/drawing/2014/main" val="22500627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smtClean="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smtClean="0">
                          <a:effectLst/>
                          <a:latin typeface="Montserrat" panose="00000500000000000000" pitchFamily="2" charset="0"/>
                          <a:ea typeface="+mn-ea"/>
                          <a:cs typeface="+mn-cs"/>
                        </a:rPr>
                        <a:t>CUANTIFICACIÓN</a:t>
                      </a:r>
                      <a:r>
                        <a:rPr lang="es-ES" sz="700" baseline="0" dirty="0" smtClean="0">
                          <a:effectLst/>
                          <a:latin typeface="Montserrat" panose="00000500000000000000" pitchFamily="2" charset="0"/>
                          <a:ea typeface="+mn-ea"/>
                          <a:cs typeface="+mn-cs"/>
                        </a:rPr>
                        <a:t> DE PRESTACIONES</a:t>
                      </a:r>
                      <a:endParaRPr lang="es-MX" sz="700" dirty="0" smtClean="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229648032"/>
              </p:ext>
            </p:extLst>
          </p:nvPr>
        </p:nvGraphicFramePr>
        <p:xfrm>
          <a:off x="625493" y="1344180"/>
          <a:ext cx="11142070" cy="1375855"/>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2811575280"/>
                    </a:ext>
                  </a:extLst>
                </a:gridCol>
                <a:gridCol w="1709531">
                  <a:extLst>
                    <a:ext uri="{9D8B030D-6E8A-4147-A177-3AD203B41FA5}">
                      <a16:colId xmlns:a16="http://schemas.microsoft.com/office/drawing/2014/main" val="3990890474"/>
                    </a:ext>
                  </a:extLst>
                </a:gridCol>
                <a:gridCol w="2027582">
                  <a:extLst>
                    <a:ext uri="{9D8B030D-6E8A-4147-A177-3AD203B41FA5}">
                      <a16:colId xmlns:a16="http://schemas.microsoft.com/office/drawing/2014/main" val="1968856791"/>
                    </a:ext>
                  </a:extLst>
                </a:gridCol>
                <a:gridCol w="3299792">
                  <a:extLst>
                    <a:ext uri="{9D8B030D-6E8A-4147-A177-3AD203B41FA5}">
                      <a16:colId xmlns:a16="http://schemas.microsoft.com/office/drawing/2014/main" val="1790874165"/>
                    </a:ext>
                  </a:extLst>
                </a:gridCol>
                <a:gridCol w="2043485">
                  <a:extLst>
                    <a:ext uri="{9D8B030D-6E8A-4147-A177-3AD203B41FA5}">
                      <a16:colId xmlns:a16="http://schemas.microsoft.com/office/drawing/2014/main" val="4144216884"/>
                    </a:ext>
                  </a:extLst>
                </a:gridCol>
              </a:tblGrid>
              <a:tr h="0">
                <a:tc>
                  <a:txBody>
                    <a:bodyPr/>
                    <a:lstStyle/>
                    <a:p>
                      <a:pPr marL="0" algn="just" defTabSz="914377" rtl="0" eaLnBrk="1" latinLnBrk="0" hangingPunct="1">
                        <a:lnSpc>
                          <a:spcPct val="107000"/>
                        </a:lnSpc>
                        <a:spcAft>
                          <a:spcPts val="800"/>
                        </a:spcAft>
                      </a:pPr>
                      <a:r>
                        <a:rPr lang="es-ES" sz="600" b="1" kern="1200" dirty="0" smtClean="0">
                          <a:solidFill>
                            <a:schemeClr val="lt1"/>
                          </a:solidFill>
                          <a:effectLst/>
                          <a:latin typeface="Montserrat" panose="00000500000000000000" pitchFamily="2" charset="0"/>
                          <a:ea typeface="+mn-ea"/>
                          <a:cs typeface="+mn-cs"/>
                        </a:rPr>
                        <a:t>ADMINISTRATIVO</a:t>
                      </a:r>
                      <a:endParaRPr lang="es-MX" sz="600" b="1" kern="1200" dirty="0" smtClean="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lt1"/>
                          </a:solidFill>
                          <a:effectLst/>
                          <a:latin typeface="Montserrat" panose="00000500000000000000" pitchFamily="2" charset="0"/>
                          <a:ea typeface="+mn-ea"/>
                          <a:cs typeface="+mn-cs"/>
                        </a:rPr>
                        <a:t>18. EXP. </a:t>
                      </a:r>
                      <a:r>
                        <a:rPr lang="es-MX" sz="600" b="1" kern="1200" dirty="0" smtClean="0">
                          <a:solidFill>
                            <a:schemeClr val="bg1"/>
                          </a:solidFill>
                          <a:effectLst/>
                          <a:latin typeface="Montserrat" panose="00000500000000000000" pitchFamily="2" charset="0"/>
                          <a:ea typeface="+mn-ea"/>
                          <a:cs typeface="+mn-cs"/>
                        </a:rPr>
                        <a:t>0101-2023-02-C-14-02-02-03-L</a:t>
                      </a:r>
                    </a:p>
                    <a:p>
                      <a:pPr marL="0" algn="l" defTabSz="914377" rtl="0" eaLnBrk="1" latinLnBrk="0" hangingPunct="1">
                        <a:lnSpc>
                          <a:spcPct val="107000"/>
                        </a:lnSpc>
                        <a:spcAft>
                          <a:spcPts val="0"/>
                        </a:spcAft>
                      </a:pPr>
                      <a:endParaRPr lang="es-ES"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bg1"/>
                          </a:solidFill>
                          <a:effectLst/>
                          <a:latin typeface="Montserrat" panose="00000500000000000000" pitchFamily="2" charset="0"/>
                          <a:ea typeface="+mn-ea"/>
                          <a:cs typeface="+mn-cs"/>
                        </a:rPr>
                        <a:t>DEMANDA DE NULIDAD</a:t>
                      </a:r>
                    </a:p>
                    <a:p>
                      <a:pPr marL="0" algn="l" defTabSz="914377" rtl="0" eaLnBrk="1" latinLnBrk="0" hangingPunct="1">
                        <a:lnSpc>
                          <a:spcPct val="107000"/>
                        </a:lnSpc>
                        <a:spcAft>
                          <a:spcPts val="0"/>
                        </a:spcAft>
                      </a:pPr>
                      <a:endParaRPr lang="es-ES"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smtClean="0">
                          <a:solidFill>
                            <a:schemeClr val="bg1"/>
                          </a:solidFill>
                          <a:effectLst/>
                          <a:latin typeface="Montserrat" panose="00000500000000000000" pitchFamily="2" charset="0"/>
                          <a:ea typeface="+mn-ea"/>
                          <a:cs typeface="+mn-cs"/>
                        </a:rPr>
                        <a:t>CONSTRUCCIONES Y DESARROLLOS EN INGENIERIA S.A. DE C.V. VS ASIPONA</a:t>
                      </a:r>
                      <a:endParaRPr lang="es-MX"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MX" sz="600" b="1" kern="1200" dirty="0" smtClean="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MX" sz="600" b="1" kern="1200" dirty="0" smtClean="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smtClean="0">
                          <a:solidFill>
                            <a:schemeClr val="tx1"/>
                          </a:solidFill>
                          <a:effectLst/>
                          <a:latin typeface="Montserrat" panose="00000500000000000000" pitchFamily="2" charset="0"/>
                          <a:ea typeface="+mn-ea"/>
                          <a:cs typeface="+mn-cs"/>
                        </a:rPr>
                        <a:t>A CARGO DE</a:t>
                      </a:r>
                      <a:r>
                        <a:rPr lang="es-ES" sz="600" b="0" kern="1200" baseline="0" dirty="0" smtClean="0">
                          <a:solidFill>
                            <a:schemeClr val="tx1"/>
                          </a:solidFill>
                          <a:effectLst/>
                          <a:latin typeface="Montserrat" panose="00000500000000000000" pitchFamily="2" charset="0"/>
                          <a:ea typeface="+mn-ea"/>
                          <a:cs typeface="+mn-cs"/>
                        </a:rPr>
                        <a:t> ESTA GERENCIA JURIDICA</a:t>
                      </a:r>
                      <a:endParaRPr lang="es-MX" sz="600" b="0" kern="1200" dirty="0" smtClean="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 sz="600" b="0"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rPr>
                        <a:t>RESOLUCIÓN DEFINITIVA DE FECHA 28 DE JUNIO DE 2023 DICTADA DENTRO DEL EXPEDIENTE ASIPONA/MAN/GJ/287/2023 EMITIDA POR EL LIC. ALFONSO GIL MEDINA, GERENTE JURÍDICO Y APODERADO DE ESTA ASIPONA</a:t>
                      </a:r>
                      <a:endParaRPr kumimoji="0" lang="es-MX" sz="600" b="0"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endParaRPr kumimoji="0" lang="es-ES" sz="600" b="0"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 sz="600" b="0"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rPr>
                        <a:t>CON FECHA 13 DE DICIEMBRE DE 2024, A TRAVÉS DEL SISTEMA DE JUICIO EN LINEA DEL TRIBUNAL FEDERAL DE JUSTICIA ADMINISTRATIVA,  SE EMPLAZÓ A ESTA ASIPONA, DEMANDA DE NULIDAD PROMOVIDA POR CONSTRUCCIONES Y DESARROLLOS EN INGENIERIA Y ARQUITECTURA S.A. DE C.V. </a:t>
                      </a: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 sz="600" b="1"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rPr>
                        <a:t>ESTATUS: TRÁMITE.</a:t>
                      </a:r>
                      <a:endParaRPr kumimoji="0" lang="es-MX" sz="600" b="1" i="0" u="none" strike="noStrike" kern="1200" cap="none" spc="0" normalizeH="0" baseline="0" noProof="0" dirty="0" smtClean="0">
                        <a:ln>
                          <a:noFill/>
                        </a:ln>
                        <a:solidFill>
                          <a:prstClr val="black"/>
                        </a:solidFill>
                        <a:effectLst/>
                        <a:uLnTx/>
                        <a:uFillTx/>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lang="es-MX" sz="600" b="0" kern="1200" dirty="0" smtClean="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800"/>
                        </a:spcAft>
                        <a:buClrTx/>
                        <a:buSzTx/>
                        <a:buFontTx/>
                        <a:buNone/>
                        <a:tabLst/>
                        <a:defRPr/>
                      </a:pPr>
                      <a:r>
                        <a:rPr lang="es-MX" sz="600" b="0" kern="1200" dirty="0" smtClean="0">
                          <a:solidFill>
                            <a:schemeClr val="tx1"/>
                          </a:solidFill>
                          <a:effectLst/>
                          <a:latin typeface="Montserrat" panose="00000500000000000000" pitchFamily="2" charset="0"/>
                          <a:ea typeface="+mn-ea"/>
                          <a:cs typeface="+mn-cs"/>
                        </a:rPr>
                        <a:t>                                                                                                                                                                                                        </a:t>
                      </a:r>
                    </a:p>
                    <a:p>
                      <a:pPr marL="0" marR="0" lvl="0" indent="0" algn="just" defTabSz="914377" rtl="0" eaLnBrk="1" fontAlgn="auto" latinLnBrk="0" hangingPunct="1">
                        <a:lnSpc>
                          <a:spcPct val="107000"/>
                        </a:lnSpc>
                        <a:spcBef>
                          <a:spcPts val="0"/>
                        </a:spcBef>
                        <a:spcAft>
                          <a:spcPts val="800"/>
                        </a:spcAft>
                        <a:buClrTx/>
                        <a:buSzTx/>
                        <a:buFontTx/>
                        <a:buNone/>
                        <a:tabLst/>
                        <a:defRPr/>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smtClean="0">
                          <a:solidFill>
                            <a:schemeClr val="tx1"/>
                          </a:solidFill>
                          <a:effectLst/>
                          <a:latin typeface="Montserrat" panose="00000500000000000000" pitchFamily="2" charset="0"/>
                          <a:ea typeface="+mn-ea"/>
                          <a:cs typeface="+mn-cs"/>
                        </a:rPr>
                        <a:t>$217,185.19</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221494"/>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219368117"/>
              </p:ext>
            </p:extLst>
          </p:nvPr>
        </p:nvGraphicFramePr>
        <p:xfrm>
          <a:off x="625493" y="2726584"/>
          <a:ext cx="11139787" cy="395556"/>
        </p:xfrm>
        <a:graphic>
          <a:graphicData uri="http://schemas.openxmlformats.org/drawingml/2006/table">
            <a:tbl>
              <a:tblPr firstRow="1" firstCol="1" bandRow="1">
                <a:tableStyleId>{5C22544A-7EE6-4342-B048-85BDC9FD1C3A}</a:tableStyleId>
              </a:tblPr>
              <a:tblGrid>
                <a:gridCol w="11139787">
                  <a:extLst>
                    <a:ext uri="{9D8B030D-6E8A-4147-A177-3AD203B41FA5}">
                      <a16:colId xmlns:a16="http://schemas.microsoft.com/office/drawing/2014/main" val="1422609760"/>
                    </a:ext>
                  </a:extLst>
                </a:gridCol>
              </a:tblGrid>
              <a:tr h="39555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MX" sz="700" dirty="0" smtClean="0">
                        <a:effectLst/>
                        <a:latin typeface="Montserrat" panose="00000500000000000000" pitchFamily="2" charset="0"/>
                        <a:ea typeface="Calibri" panose="020F0502020204030204" pitchFamily="34" charset="0"/>
                        <a:cs typeface="Times New Roman" panose="02020603050405020304" pitchFamily="18" charset="0"/>
                      </a:endParaRPr>
                    </a:p>
                    <a:p>
                      <a:pPr algn="r">
                        <a:lnSpc>
                          <a:spcPct val="107000"/>
                        </a:lnSpc>
                        <a:spcAft>
                          <a:spcPts val="0"/>
                        </a:spcAft>
                      </a:pPr>
                      <a:r>
                        <a:rPr lang="es-ES" sz="900" dirty="0" smtClean="0">
                          <a:effectLst/>
                          <a:latin typeface="Montserrat" panose="00000500000000000000" pitchFamily="2" charset="0"/>
                          <a:ea typeface="Calibri" panose="020F0502020204030204" pitchFamily="34" charset="0"/>
                          <a:cs typeface="Times New Roman" panose="02020603050405020304" pitchFamily="18" charset="0"/>
                        </a:rPr>
                        <a:t>TOTAL: $145,496,240</a:t>
                      </a:r>
                      <a:endParaRPr lang="es-MX" sz="9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spTree>
    <p:extLst>
      <p:ext uri="{BB962C8B-B14F-4D97-AF65-F5344CB8AC3E}">
        <p14:creationId xmlns:p14="http://schemas.microsoft.com/office/powerpoint/2010/main" val="10534380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1323</TotalTime>
  <Words>2145</Words>
  <Application>Microsoft Office PowerPoint</Application>
  <PresentationFormat>Panorámica</PresentationFormat>
  <Paragraphs>267</Paragraphs>
  <Slides>6</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Aptos</vt:lpstr>
      <vt:lpstr>Aptos Display</vt:lpstr>
      <vt:lpstr>Arial</vt:lpstr>
      <vt:lpstr>Calibri</vt:lpstr>
      <vt:lpstr>Montserrat</vt:lpstr>
      <vt:lpstr>Montserrat Medium</vt:lpstr>
      <vt:lpstr>Montserrat SemiBold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Guadalupe Becerra Barragán</dc:creator>
  <cp:lastModifiedBy>Wendy Paola Tovar Carillo</cp:lastModifiedBy>
  <cp:revision>100</cp:revision>
  <cp:lastPrinted>2025-04-16T17:18:22Z</cp:lastPrinted>
  <dcterms:created xsi:type="dcterms:W3CDTF">2024-07-11T19:36:38Z</dcterms:created>
  <dcterms:modified xsi:type="dcterms:W3CDTF">2025-07-08T23:29:30Z</dcterms:modified>
</cp:coreProperties>
</file>