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16" r:id="rId2"/>
    <p:sldId id="318" r:id="rId3"/>
    <p:sldId id="319" r:id="rId4"/>
    <p:sldId id="320" r:id="rId5"/>
    <p:sldId id="290" r:id="rId6"/>
    <p:sldId id="321" r:id="rId7"/>
  </p:sldIdLst>
  <p:sldSz cx="12192000" cy="6858000"/>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21168-1E6E-42AB-9D44-39F1287820DC}" v="72" dt="2024-07-11T21:21:12.46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30DFCC-F9DB-447C-865D-1259F9B9EC8A}" type="datetimeFigureOut">
              <a:rPr lang="es-MX" smtClean="0"/>
              <a:t>17/07/2025</a:t>
            </a:fld>
            <a:endParaRPr lang="es-MX"/>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624B02-F80A-4C10-8F94-1B1C5ACEB75E}" type="slidenum">
              <a:rPr lang="es-MX" smtClean="0"/>
              <a:t>‹Nº›</a:t>
            </a:fld>
            <a:endParaRPr lang="es-MX"/>
          </a:p>
        </p:txBody>
      </p:sp>
    </p:spTree>
    <p:extLst>
      <p:ext uri="{BB962C8B-B14F-4D97-AF65-F5344CB8AC3E}">
        <p14:creationId xmlns:p14="http://schemas.microsoft.com/office/powerpoint/2010/main" val="236093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t>
            </a:r>
            <a:r>
              <a:rPr lang="es-MX" dirty="0"/>
              <a:t>IC. ALFONSO GIL MEDINA, GERENTE</a:t>
            </a:r>
            <a:r>
              <a:rPr lang="es-MX" baseline="0" dirty="0"/>
              <a:t> JURÍDICO</a:t>
            </a:r>
            <a:endParaRPr lang="es-MX" dirty="0"/>
          </a:p>
        </p:txBody>
      </p:sp>
      <p:sp>
        <p:nvSpPr>
          <p:cNvPr id="4" name="Marcador de número de diapositiva 3"/>
          <p:cNvSpPr>
            <a:spLocks noGrp="1"/>
          </p:cNvSpPr>
          <p:nvPr>
            <p:ph type="sldNum" sz="quarter" idx="10"/>
          </p:nvPr>
        </p:nvSpPr>
        <p:spPr/>
        <p:txBody>
          <a:bodyPr/>
          <a:lstStyle/>
          <a:p>
            <a:fld id="{4ABF3107-FFE8-3645-B89F-777090C37BF5}" type="slidenum">
              <a:rPr lang="es-MX" smtClean="0"/>
              <a:t>1</a:t>
            </a:fld>
            <a:endParaRPr lang="es-MX"/>
          </a:p>
        </p:txBody>
      </p:sp>
    </p:spTree>
    <p:extLst>
      <p:ext uri="{BB962C8B-B14F-4D97-AF65-F5344CB8AC3E}">
        <p14:creationId xmlns:p14="http://schemas.microsoft.com/office/powerpoint/2010/main" val="249227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5624B02-F80A-4C10-8F94-1B1C5ACEB75E}" type="slidenum">
              <a:rPr lang="es-MX" smtClean="0"/>
              <a:t>4</a:t>
            </a:fld>
            <a:endParaRPr lang="es-MX"/>
          </a:p>
        </p:txBody>
      </p:sp>
    </p:spTree>
    <p:extLst>
      <p:ext uri="{BB962C8B-B14F-4D97-AF65-F5344CB8AC3E}">
        <p14:creationId xmlns:p14="http://schemas.microsoft.com/office/powerpoint/2010/main" val="165041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ES" dirty="0"/>
              <a:t>LIC.</a:t>
            </a:r>
            <a:r>
              <a:rPr lang="es-ES" baseline="0" dirty="0"/>
              <a:t> ALFONSO GIL MEDINA, </a:t>
            </a:r>
            <a:r>
              <a:rPr lang="es-MX" dirty="0"/>
              <a:t>GERENTE</a:t>
            </a:r>
            <a:r>
              <a:rPr lang="es-MX" baseline="0" dirty="0"/>
              <a:t> JURÍDICO</a:t>
            </a:r>
            <a:endParaRPr lang="es-MX" dirty="0"/>
          </a:p>
          <a:p>
            <a:endParaRPr lang="es-MX" dirty="0"/>
          </a:p>
        </p:txBody>
      </p:sp>
      <p:sp>
        <p:nvSpPr>
          <p:cNvPr id="4" name="Marcador de número de diapositiva 3"/>
          <p:cNvSpPr>
            <a:spLocks noGrp="1"/>
          </p:cNvSpPr>
          <p:nvPr>
            <p:ph type="sldNum" sz="quarter" idx="10"/>
          </p:nvPr>
        </p:nvSpPr>
        <p:spPr/>
        <p:txBody>
          <a:bodyPr/>
          <a:lstStyle/>
          <a:p>
            <a:fld id="{4ABF3107-FFE8-3645-B89F-777090C37BF5}" type="slidenum">
              <a:rPr lang="es-MX" smtClean="0"/>
              <a:t>5</a:t>
            </a:fld>
            <a:endParaRPr lang="es-MX"/>
          </a:p>
        </p:txBody>
      </p:sp>
    </p:spTree>
    <p:extLst>
      <p:ext uri="{BB962C8B-B14F-4D97-AF65-F5344CB8AC3E}">
        <p14:creationId xmlns:p14="http://schemas.microsoft.com/office/powerpoint/2010/main" val="333718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ES" dirty="0"/>
              <a:t>LIC.</a:t>
            </a:r>
            <a:r>
              <a:rPr lang="es-ES" baseline="0" dirty="0"/>
              <a:t> ALFONSO GIL MEDINA, </a:t>
            </a:r>
            <a:r>
              <a:rPr lang="es-MX" dirty="0"/>
              <a:t>GERENTE</a:t>
            </a:r>
            <a:r>
              <a:rPr lang="es-MX" baseline="0" dirty="0"/>
              <a:t> JURÍDICO</a:t>
            </a:r>
            <a:endParaRPr lang="es-MX"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F3107-FFE8-3645-B89F-777090C37BF5}" type="slidenum">
              <a:rPr kumimoji="0" lang="es-MX"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104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05D3C-8631-3A19-3F41-A715083C8C7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7A5D82B-92CD-0B0A-D5AA-02F0AA0C8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DBBE239-2E73-27DB-3812-4F17E7E58053}"/>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5" name="Marcador de pie de página 4">
            <a:extLst>
              <a:ext uri="{FF2B5EF4-FFF2-40B4-BE49-F238E27FC236}">
                <a16:creationId xmlns:a16="http://schemas.microsoft.com/office/drawing/2014/main" id="{1D0E073C-72A8-2B8B-0DA4-04780FDDE4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1EFA73-1868-CC30-E729-20137C839BAC}"/>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35449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33907-6F32-7EF9-08EC-AF560B4A025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75B581D-02B7-1B08-C932-04C05768A67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29D98CD-C430-5A31-0466-81F5CAD40E1F}"/>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5" name="Marcador de pie de página 4">
            <a:extLst>
              <a:ext uri="{FF2B5EF4-FFF2-40B4-BE49-F238E27FC236}">
                <a16:creationId xmlns:a16="http://schemas.microsoft.com/office/drawing/2014/main" id="{3977B124-35D8-C652-EE44-ACCDD3FF967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302FF0-C05F-0E27-5AC5-A629FECEA305}"/>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49149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4D45B4-EAF8-EDCC-4F5C-0EF5A42065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336A720-448A-0A66-DFCE-9F880C13B28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D052D34-CDA2-C8C7-AF06-97287848DAAA}"/>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5" name="Marcador de pie de página 4">
            <a:extLst>
              <a:ext uri="{FF2B5EF4-FFF2-40B4-BE49-F238E27FC236}">
                <a16:creationId xmlns:a16="http://schemas.microsoft.com/office/drawing/2014/main" id="{928B7528-3D87-DC39-ED23-A657757EE4A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6F8B123-93DF-1092-0B21-A54A56B04AFC}"/>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88232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CA3A876C-5198-48D6-9428-5DF02D2061EF}" type="datetime1">
              <a:rPr lang="es-MX" smtClean="0"/>
              <a:t>17/07/2025</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98230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9AEE8-6C35-6200-214B-AFA9B4323DB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D3F6695-05CF-4FAE-0374-B95A129F1D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3505270-A4E2-1CED-5E29-7D7E863DEA9C}"/>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5" name="Marcador de pie de página 4">
            <a:extLst>
              <a:ext uri="{FF2B5EF4-FFF2-40B4-BE49-F238E27FC236}">
                <a16:creationId xmlns:a16="http://schemas.microsoft.com/office/drawing/2014/main" id="{AFBAC144-550C-374D-4D2A-344DC1CD27F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FA5EEC2-D662-3DDE-ADD5-A0BB77697BC4}"/>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221324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C10D60-CCE6-03D2-312A-E24955588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4431FD9-1683-0508-249A-FE3BFC4FCB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B7624F7-1FB4-03B2-ECDE-347D0685FD2B}"/>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5" name="Marcador de pie de página 4">
            <a:extLst>
              <a:ext uri="{FF2B5EF4-FFF2-40B4-BE49-F238E27FC236}">
                <a16:creationId xmlns:a16="http://schemas.microsoft.com/office/drawing/2014/main" id="{9C7FA6A2-4911-B26A-5818-3DCA830B416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1188EB0-2FBA-E1A5-EA7F-EE35A13639B6}"/>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186581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B44C5-2110-642C-C0D1-208733E6F5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62E1A6D-4C6E-C6B6-7DB6-768FD6151D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BE5A283-12F5-7161-392B-B6D6793BB8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278EB0C-A403-2E24-1539-F70ADF72C358}"/>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6" name="Marcador de pie de página 5">
            <a:extLst>
              <a:ext uri="{FF2B5EF4-FFF2-40B4-BE49-F238E27FC236}">
                <a16:creationId xmlns:a16="http://schemas.microsoft.com/office/drawing/2014/main" id="{72B57965-3E2F-59C8-B0D8-77989E17EB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BAF9E57-EC9E-0F7F-08E6-FE476B2019CE}"/>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158877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CBE0C-46C1-CCD3-DB46-A8A7A854D62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E3D5D82-B175-4B6E-D1A3-E1C5860AF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B0C2C2-421D-82B7-6A48-E94D0B3D690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B5F3CF7-DAD2-9FE3-862D-BD1F0E3A1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481C0D1-8736-4E21-0BB0-683F28D681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A68631E-7A28-DED8-703E-D6EFBDC1C74A}"/>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8" name="Marcador de pie de página 7">
            <a:extLst>
              <a:ext uri="{FF2B5EF4-FFF2-40B4-BE49-F238E27FC236}">
                <a16:creationId xmlns:a16="http://schemas.microsoft.com/office/drawing/2014/main" id="{AA0C6D77-5983-0D11-9EA8-ED4E451F139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6730710-EED0-896C-C14E-33FD82AFAC2E}"/>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08178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27D18-7102-6F1E-DCD9-E972E975714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6276C327-4A59-A42D-F185-ACBC62E869AF}"/>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4" name="Marcador de pie de página 3">
            <a:extLst>
              <a:ext uri="{FF2B5EF4-FFF2-40B4-BE49-F238E27FC236}">
                <a16:creationId xmlns:a16="http://schemas.microsoft.com/office/drawing/2014/main" id="{5A70B218-545F-9F9E-6A47-CE275162270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40C7012-3803-2DF8-9571-4B54A47ADE19}"/>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420700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8B9FF28-57A7-0E8F-4FCD-570C41B6D58F}"/>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3" name="Marcador de pie de página 2">
            <a:extLst>
              <a:ext uri="{FF2B5EF4-FFF2-40B4-BE49-F238E27FC236}">
                <a16:creationId xmlns:a16="http://schemas.microsoft.com/office/drawing/2014/main" id="{52FFE762-552C-44F4-740D-76179021776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7F48990-FE29-04D7-4C12-F008A3FFC584}"/>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225422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9F15A-214C-8114-87FE-ABC38142CA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F7E24F-BBA9-C8EC-DB5C-9E6BC2E4E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A893046-5F9D-A732-7542-41A75B05F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4E6894-31C8-9379-4D65-C76172511E68}"/>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6" name="Marcador de pie de página 5">
            <a:extLst>
              <a:ext uri="{FF2B5EF4-FFF2-40B4-BE49-F238E27FC236}">
                <a16:creationId xmlns:a16="http://schemas.microsoft.com/office/drawing/2014/main" id="{81AE044F-E786-57F7-6BDD-92795CA4CD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16B7099-4B53-F4A0-4AE4-CE9149EE9AE1}"/>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7310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EC640-9490-D53F-1A1C-2FEBF58B99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441CDDE-6F9E-CE11-3B6F-AB5395E43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AF7AE29-D388-05DD-300A-8B7001349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22E9BDC-7B9B-CA28-0DC0-E3C74F76C677}"/>
              </a:ext>
            </a:extLst>
          </p:cNvPr>
          <p:cNvSpPr>
            <a:spLocks noGrp="1"/>
          </p:cNvSpPr>
          <p:nvPr>
            <p:ph type="dt" sz="half" idx="10"/>
          </p:nvPr>
        </p:nvSpPr>
        <p:spPr/>
        <p:txBody>
          <a:bodyPr/>
          <a:lstStyle/>
          <a:p>
            <a:fld id="{DB58767C-B1DA-42AE-8A18-98F2250CB8A3}" type="datetimeFigureOut">
              <a:rPr lang="es-MX" smtClean="0"/>
              <a:t>17/07/2025</a:t>
            </a:fld>
            <a:endParaRPr lang="es-MX"/>
          </a:p>
        </p:txBody>
      </p:sp>
      <p:sp>
        <p:nvSpPr>
          <p:cNvPr id="6" name="Marcador de pie de página 5">
            <a:extLst>
              <a:ext uri="{FF2B5EF4-FFF2-40B4-BE49-F238E27FC236}">
                <a16:creationId xmlns:a16="http://schemas.microsoft.com/office/drawing/2014/main" id="{78BF0158-4B70-FA97-80D0-ACFEE165F5E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ABD07E7-AB72-220A-DFA2-86EC3A0D6044}"/>
              </a:ext>
            </a:extLst>
          </p:cNvPr>
          <p:cNvSpPr>
            <a:spLocks noGrp="1"/>
          </p:cNvSpPr>
          <p:nvPr>
            <p:ph type="sldNum" sz="quarter" idx="12"/>
          </p:nvPr>
        </p:nvSpPr>
        <p:spPr/>
        <p:txBody>
          <a:bodyPr/>
          <a:lstStyle/>
          <a:p>
            <a:fld id="{9AAEF12C-A121-4F43-A1C3-AE8647FFC326}" type="slidenum">
              <a:rPr lang="es-MX" smtClean="0"/>
              <a:t>‹Nº›</a:t>
            </a:fld>
            <a:endParaRPr lang="es-MX"/>
          </a:p>
        </p:txBody>
      </p:sp>
    </p:spTree>
    <p:extLst>
      <p:ext uri="{BB962C8B-B14F-4D97-AF65-F5344CB8AC3E}">
        <p14:creationId xmlns:p14="http://schemas.microsoft.com/office/powerpoint/2010/main" val="321969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A9B1F96-F7BA-0FFB-8B52-90F1C7E8F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66298CC-CC8A-94D3-4CE2-F8EFAF92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2419543-7B13-D565-8356-A4E7B8D396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58767C-B1DA-42AE-8A18-98F2250CB8A3}" type="datetimeFigureOut">
              <a:rPr lang="es-MX" smtClean="0"/>
              <a:t>17/07/2025</a:t>
            </a:fld>
            <a:endParaRPr lang="es-MX"/>
          </a:p>
        </p:txBody>
      </p:sp>
      <p:sp>
        <p:nvSpPr>
          <p:cNvPr id="5" name="Marcador de pie de página 4">
            <a:extLst>
              <a:ext uri="{FF2B5EF4-FFF2-40B4-BE49-F238E27FC236}">
                <a16:creationId xmlns:a16="http://schemas.microsoft.com/office/drawing/2014/main" id="{DF6FEEA1-5078-CCFA-EB4D-90FF7091C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E5B4B107-8B58-3526-7850-DB77D0309E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AEF12C-A121-4F43-A1C3-AE8647FFC326}" type="slidenum">
              <a:rPr lang="es-MX" smtClean="0"/>
              <a:t>‹Nº›</a:t>
            </a:fld>
            <a:endParaRPr lang="es-MX"/>
          </a:p>
        </p:txBody>
      </p:sp>
    </p:spTree>
    <p:extLst>
      <p:ext uri="{BB962C8B-B14F-4D97-AF65-F5344CB8AC3E}">
        <p14:creationId xmlns:p14="http://schemas.microsoft.com/office/powerpoint/2010/main" val="242845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9DA68E6B-A9FD-F88C-3A70-13013CD260E3}"/>
              </a:ext>
            </a:extLst>
          </p:cNvPr>
          <p:cNvPicPr>
            <a:picLocks noChangeAspect="1"/>
          </p:cNvPicPr>
          <p:nvPr/>
        </p:nvPicPr>
        <p:blipFill>
          <a:blip r:embed="rId3"/>
          <a:stretch>
            <a:fillRect/>
          </a:stretch>
        </p:blipFill>
        <p:spPr>
          <a:xfrm>
            <a:off x="6581278" y="222075"/>
            <a:ext cx="5184002" cy="720000"/>
          </a:xfrm>
          <a:prstGeom prst="rect">
            <a:avLst/>
          </a:prstGeom>
        </p:spPr>
      </p:pic>
      <p:sp>
        <p:nvSpPr>
          <p:cNvPr id="5" name="AutoShape 2" descr="https://usc-powerpoint.officeapps.live.com/pods/GetClipboardImage.ashx?Id=675e6261-8d26-4e7a-83d4-8bc9347e364d&amp;DC=PUS5&amp;pkey=f2d44ff2-b180-41f2-a441-5a917f52582d&amp;wdwaccluster=PUS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Título 1">
            <a:extLst>
              <a:ext uri="{FF2B5EF4-FFF2-40B4-BE49-F238E27FC236}">
                <a16:creationId xmlns:a16="http://schemas.microsoft.com/office/drawing/2014/main" id="{CBCE765A-5FFE-9B98-33EB-D170A8DA79F7}"/>
              </a:ext>
            </a:extLst>
          </p:cNvPr>
          <p:cNvSpPr txBox="1">
            <a:spLocks/>
          </p:cNvSpPr>
          <p:nvPr/>
        </p:nvSpPr>
        <p:spPr>
          <a:xfrm>
            <a:off x="-832964" y="700631"/>
            <a:ext cx="8256732" cy="453994"/>
          </a:xfrm>
          <a:prstGeom prst="rect">
            <a:avLst/>
          </a:prstGeom>
        </p:spPr>
        <p:txBody>
          <a:bodyPr anchor="b">
            <a:noAutofit/>
          </a:bodyPr>
          <a:lstStyle>
            <a:lvl1pPr algn="ctr" defTabSz="914377" rtl="0" eaLnBrk="1" latinLnBrk="0" hangingPunct="1">
              <a:lnSpc>
                <a:spcPct val="90000"/>
              </a:lnSpc>
              <a:spcBef>
                <a:spcPct val="0"/>
              </a:spcBef>
              <a:buNone/>
              <a:defRPr sz="4400" b="1" i="0" kern="1200">
                <a:solidFill>
                  <a:srgbClr val="6E152E"/>
                </a:solidFill>
                <a:latin typeface="Montserrat SemiBold" pitchFamily="2" charset="77"/>
                <a:ea typeface="+mj-ea"/>
                <a:cs typeface="+mj-cs"/>
              </a:defRPr>
            </a:lvl1pPr>
          </a:lstStyle>
          <a:p>
            <a:pPr>
              <a:spcAft>
                <a:spcPts val="600"/>
              </a:spcAft>
            </a:pPr>
            <a:r>
              <a:rPr lang="es-MX" sz="1800" dirty="0">
                <a:latin typeface="Montserrat" panose="00000500000000000000" pitchFamily="2" charset="0"/>
                <a:ea typeface="Calibri" panose="020F0502020204030204" pitchFamily="34" charset="0"/>
                <a:cs typeface="Arial" panose="020B0604020202020204" pitchFamily="34" charset="0"/>
              </a:rPr>
              <a:t>VII. Seguimiento al Desempeño Institucional. </a:t>
            </a:r>
            <a:br>
              <a:rPr lang="es-MX" sz="1800" dirty="0">
                <a:latin typeface="Montserrat" panose="00000500000000000000" pitchFamily="2" charset="0"/>
                <a:ea typeface="Calibri" panose="020F0502020204030204" pitchFamily="34" charset="0"/>
                <a:cs typeface="Arial" panose="020B0604020202020204" pitchFamily="34" charset="0"/>
              </a:rPr>
            </a:br>
            <a:r>
              <a:rPr lang="es-MX" sz="1800" dirty="0">
                <a:latin typeface="Montserrat" panose="00000500000000000000" pitchFamily="2" charset="0"/>
                <a:ea typeface="Calibri" panose="020F0502020204030204" pitchFamily="34" charset="0"/>
                <a:cs typeface="Arial" panose="020B0604020202020204" pitchFamily="34" charset="0"/>
              </a:rPr>
              <a:t>	</a:t>
            </a:r>
            <a:r>
              <a:rPr lang="es-MX" sz="1800" b="0" dirty="0">
                <a:latin typeface="Montserrat" panose="00000500000000000000" pitchFamily="2" charset="0"/>
                <a:ea typeface="Calibri" panose="020F0502020204030204" pitchFamily="34" charset="0"/>
                <a:cs typeface="Arial" panose="020B0604020202020204" pitchFamily="34" charset="0"/>
              </a:rPr>
              <a:t>c) Pasivos contingentes. </a:t>
            </a:r>
            <a:br>
              <a:rPr lang="en-US" sz="1800" b="0" dirty="0">
                <a:latin typeface="Montserrat Medium" panose="00000600000000000000" pitchFamily="2" charset="0"/>
                <a:ea typeface="Calibri" panose="020F0502020204030204" pitchFamily="34" charset="0"/>
                <a:cs typeface="Arial" panose="020B0604020202020204" pitchFamily="34" charset="0"/>
              </a:rPr>
            </a:br>
            <a:endParaRPr lang="es-MX" sz="1800" b="0" dirty="0"/>
          </a:p>
        </p:txBody>
      </p:sp>
      <p:graphicFrame>
        <p:nvGraphicFramePr>
          <p:cNvPr id="7" name="Tabla 6">
            <a:extLst>
              <a:ext uri="{FF2B5EF4-FFF2-40B4-BE49-F238E27FC236}">
                <a16:creationId xmlns:a16="http://schemas.microsoft.com/office/drawing/2014/main" id="{F79B5A01-FD95-4F1A-DB2F-EF93B3EA7217}"/>
              </a:ext>
            </a:extLst>
          </p:cNvPr>
          <p:cNvGraphicFramePr>
            <a:graphicFrameLocks noGrp="1"/>
          </p:cNvGraphicFramePr>
          <p:nvPr>
            <p:extLst>
              <p:ext uri="{D42A27DB-BD31-4B8C-83A1-F6EECF244321}">
                <p14:modId xmlns:p14="http://schemas.microsoft.com/office/powerpoint/2010/main" val="3933661138"/>
              </p:ext>
            </p:extLst>
          </p:nvPr>
        </p:nvGraphicFramePr>
        <p:xfrm>
          <a:off x="633812" y="1051063"/>
          <a:ext cx="11131468" cy="2188897"/>
        </p:xfrm>
        <a:graphic>
          <a:graphicData uri="http://schemas.openxmlformats.org/drawingml/2006/table">
            <a:tbl>
              <a:tblPr firstRow="1" firstCol="1" bandRow="1">
                <a:tableStyleId>{5C22544A-7EE6-4342-B048-85BDC9FD1C3A}</a:tableStyleId>
              </a:tblPr>
              <a:tblGrid>
                <a:gridCol w="2063708">
                  <a:extLst>
                    <a:ext uri="{9D8B030D-6E8A-4147-A177-3AD203B41FA5}">
                      <a16:colId xmlns:a16="http://schemas.microsoft.com/office/drawing/2014/main" val="2709861062"/>
                    </a:ext>
                  </a:extLst>
                </a:gridCol>
                <a:gridCol w="1696383">
                  <a:extLst>
                    <a:ext uri="{9D8B030D-6E8A-4147-A177-3AD203B41FA5}">
                      <a16:colId xmlns:a16="http://schemas.microsoft.com/office/drawing/2014/main" val="2789895994"/>
                    </a:ext>
                  </a:extLst>
                </a:gridCol>
                <a:gridCol w="2021811">
                  <a:extLst>
                    <a:ext uri="{9D8B030D-6E8A-4147-A177-3AD203B41FA5}">
                      <a16:colId xmlns:a16="http://schemas.microsoft.com/office/drawing/2014/main" val="3965637924"/>
                    </a:ext>
                  </a:extLst>
                </a:gridCol>
                <a:gridCol w="3314212">
                  <a:extLst>
                    <a:ext uri="{9D8B030D-6E8A-4147-A177-3AD203B41FA5}">
                      <a16:colId xmlns:a16="http://schemas.microsoft.com/office/drawing/2014/main" val="3469170373"/>
                    </a:ext>
                  </a:extLst>
                </a:gridCol>
                <a:gridCol w="2035354">
                  <a:extLst>
                    <a:ext uri="{9D8B030D-6E8A-4147-A177-3AD203B41FA5}">
                      <a16:colId xmlns:a16="http://schemas.microsoft.com/office/drawing/2014/main" val="273952927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a:effectLst/>
                          <a:latin typeface="Montserrat" panose="00000500000000000000" pitchFamily="2" charset="0"/>
                          <a:ea typeface="+mn-ea"/>
                          <a:cs typeface="+mn-cs"/>
                        </a:rPr>
                        <a:t>CUANTIFICACIÓN</a:t>
                      </a:r>
                      <a:r>
                        <a:rPr lang="es-ES" sz="700" baseline="0" dirty="0">
                          <a:effectLst/>
                          <a:latin typeface="Montserrat" panose="00000500000000000000" pitchFamily="2" charset="0"/>
                          <a:ea typeface="+mn-ea"/>
                          <a:cs typeface="+mn-cs"/>
                        </a:rPr>
                        <a:t> DE PRESTACIONES</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8846864"/>
                  </a:ext>
                </a:extLst>
              </a:tr>
              <a:tr h="526512">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1.- DEMANDA CIVIL REIVINDICATORIA, ROSA ELENA RODRIGUEZ PEREZ Y OTROS VS APIMNA, EXP. 17-1102-123C.</a:t>
                      </a:r>
                    </a:p>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(PARCELA 70)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A CARGO DE LA GERENCIA JURÍDICA DE ESTA APIMAN.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SE HACE VALER LA NULIDAD DEL CONVENIO CONCILIATORIO TODA VEZ QUE ES DE IMPOSIBLE CUMPLIMIENTO POR AMBAS PARTES.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0"/>
                        </a:spcAft>
                      </a:pPr>
                      <a:r>
                        <a:rPr lang="es-MX" sz="600" b="0" kern="1200" dirty="0">
                          <a:solidFill>
                            <a:schemeClr val="tx1"/>
                          </a:solidFill>
                          <a:effectLst/>
                          <a:latin typeface="Montserrat" panose="00000500000000000000" pitchFamily="2" charset="0"/>
                          <a:ea typeface="+mn-ea"/>
                          <a:cs typeface="+mn-cs"/>
                        </a:rPr>
                        <a:t>CON FECHA 15 DE NOVIEMBRE DE 2022, SE PRESENTÓ ESCRITO AL C. JUEZ PRIMERO MIXTO FAMILIAR Y CIVIL  DEL TERCER PARTIDO JUDICIAL, DE PARTE DE ASIPONA, MEDIANTE EL CUAL SE SOLICITA LEVANTAMIENTO DE EMBARGO</a:t>
                      </a:r>
                    </a:p>
                    <a:p>
                      <a:pPr marL="0" algn="l" defTabSz="914377" rtl="0" eaLnBrk="1" latinLnBrk="0" hangingPunct="1">
                        <a:lnSpc>
                          <a:spcPct val="107000"/>
                        </a:lnSpc>
                        <a:spcAft>
                          <a:spcPts val="0"/>
                        </a:spcAft>
                      </a:pPr>
                      <a:endParaRPr lang="es-MX" sz="600" b="1" kern="1200" dirty="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a:solidFill>
                            <a:schemeClr val="tx1"/>
                          </a:solidFill>
                          <a:effectLst/>
                          <a:latin typeface="Montserrat" panose="00000500000000000000" pitchFamily="2" charset="0"/>
                          <a:ea typeface="+mn-ea"/>
                          <a:cs typeface="+mn-cs"/>
                        </a:rPr>
                        <a:t>ESTATUS: MISMO ESTATUS QUE EL TRIMESTRE INMEDIATO ANTERIOR.</a:t>
                      </a:r>
                    </a:p>
                    <a:p>
                      <a:pPr marL="0" algn="just" defTabSz="914377" rtl="0" eaLnBrk="1" latinLnBrk="0" hangingPunct="1">
                        <a:lnSpc>
                          <a:spcPct val="107000"/>
                        </a:lnSpc>
                        <a:spcAft>
                          <a:spcPts val="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r" defTabSz="914377" rtl="0" eaLnBrk="1" latinLnBrk="0" hangingPunct="1">
                        <a:lnSpc>
                          <a:spcPct val="107000"/>
                        </a:lnSpc>
                        <a:spcAft>
                          <a:spcPts val="0"/>
                        </a:spcAft>
                      </a:pPr>
                      <a:r>
                        <a:rPr lang="es-ES" sz="900" b="1" kern="1200" dirty="0">
                          <a:solidFill>
                            <a:schemeClr val="tx1"/>
                          </a:solidFill>
                          <a:effectLst/>
                          <a:latin typeface="Montserrat" panose="00000500000000000000" pitchFamily="2" charset="0"/>
                          <a:ea typeface="+mn-ea"/>
                          <a:cs typeface="+mn-cs"/>
                        </a:rPr>
                        <a:t>$84,878,653.80</a:t>
                      </a:r>
                      <a:endParaRPr lang="es-MX" sz="9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7578638"/>
                  </a:ext>
                </a:extLst>
              </a:tr>
              <a:tr h="434754">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DERIVAN DEL ANTERIOR:</a:t>
                      </a:r>
                    </a:p>
                    <a:p>
                      <a:pPr marL="171450" indent="-171450" algn="just" defTabSz="914377" rtl="0" eaLnBrk="1" latinLnBrk="0" hangingPunct="1">
                        <a:lnSpc>
                          <a:spcPct val="107000"/>
                        </a:lnSpc>
                        <a:spcAft>
                          <a:spcPts val="800"/>
                        </a:spcAft>
                        <a:buFont typeface="Arial" panose="020B0604020202020204" pitchFamily="34" charset="0"/>
                        <a:buChar char="•"/>
                      </a:pPr>
                      <a:r>
                        <a:rPr lang="es-MX" sz="600" b="1" kern="1200" dirty="0">
                          <a:solidFill>
                            <a:schemeClr val="lt1"/>
                          </a:solidFill>
                          <a:effectLst/>
                          <a:latin typeface="Montserrat" panose="00000500000000000000" pitchFamily="2" charset="0"/>
                          <a:ea typeface="+mn-ea"/>
                          <a:cs typeface="+mn-cs"/>
                        </a:rPr>
                        <a:t>1.1.- 142/2019 DEMANDA DE NULIDAD DE CONVENIO VS ROSA ELENA RODRIGUEZ PÉREZ Y  OTROS.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A CARGO DE LA GERENCIA JURÍDICA DE ESTA APIMAN.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NULIDAD DE CONVENIO CONCILIATORIO TODA VEZ QUE NO ES POSIBLE SU CUMPLIMIENTO POR AMBAS PARTES.</a:t>
                      </a:r>
                      <a:endParaRPr lang="es-ES"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0"/>
                        </a:spcAft>
                      </a:pPr>
                      <a:endParaRPr lang="es-ES" sz="600" b="0" kern="1200" dirty="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0"/>
                        </a:spcAft>
                      </a:pPr>
                      <a:r>
                        <a:rPr lang="es-ES" sz="600" b="0" kern="1200" dirty="0">
                          <a:solidFill>
                            <a:schemeClr val="tx1"/>
                          </a:solidFill>
                          <a:effectLst/>
                          <a:latin typeface="Montserrat" panose="00000500000000000000" pitchFamily="2" charset="0"/>
                          <a:ea typeface="+mn-ea"/>
                          <a:cs typeface="+mn-cs"/>
                        </a:rPr>
                        <a:t>CON FECHA 04 DE NOVIEMBRE DE 2024, FUE PUBLICADO EL AUTO DE FECHA 31 DE OCTUBRE DE 2024 </a:t>
                      </a:r>
                      <a:endParaRPr lang="es-MX" sz="600" b="0" kern="1200" dirty="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0"/>
                        </a:spcAft>
                      </a:pPr>
                      <a:endParaRPr lang="es-MX" sz="600" b="1" kern="1200" dirty="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0"/>
                        </a:spcAft>
                      </a:pPr>
                      <a:r>
                        <a:rPr lang="es-MX" sz="600" b="1" kern="1200" dirty="0">
                          <a:solidFill>
                            <a:schemeClr val="tx1"/>
                          </a:solidFill>
                          <a:effectLst/>
                          <a:latin typeface="Montserrat" panose="00000500000000000000" pitchFamily="2" charset="0"/>
                          <a:ea typeface="+mn-ea"/>
                          <a:cs typeface="+mn-cs"/>
                        </a:rPr>
                        <a:t>ESTATUS: MISMO</a:t>
                      </a:r>
                      <a:r>
                        <a:rPr lang="es-MX" sz="600" b="1" kern="1200" baseline="0" dirty="0">
                          <a:solidFill>
                            <a:schemeClr val="tx1"/>
                          </a:solidFill>
                          <a:effectLst/>
                          <a:latin typeface="Montserrat" panose="00000500000000000000" pitchFamily="2" charset="0"/>
                          <a:ea typeface="+mn-ea"/>
                          <a:cs typeface="+mn-cs"/>
                        </a:rPr>
                        <a:t> ESTATUS QUE EL TRIMESTRE INMEDIATO ANTERIOR.</a:t>
                      </a:r>
                    </a:p>
                    <a:p>
                      <a:pPr marL="0" algn="just" defTabSz="914377" rtl="0" eaLnBrk="1" latinLnBrk="0" hangingPunct="1">
                        <a:lnSpc>
                          <a:spcPct val="107000"/>
                        </a:lnSpc>
                        <a:spcAft>
                          <a:spcPts val="0"/>
                        </a:spcAft>
                      </a:pPr>
                      <a:endParaRPr lang="es-ES" sz="600" b="1" kern="1200" baseline="0" dirty="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CONDICIONES DE ACTUAR CONFORME A SUS FACULTADES Y ATRIBUCIONES.</a:t>
                      </a:r>
                      <a:endParaRPr lang="es-ES" sz="600" b="1" kern="1200" baseline="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2077380"/>
                  </a:ext>
                </a:extLst>
              </a:tr>
              <a:tr h="706298">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DERIVAN DEL ANTERIOR:</a:t>
                      </a:r>
                    </a:p>
                    <a:p>
                      <a:pPr marL="171450" indent="-171450" algn="just" defTabSz="914377" rtl="0" eaLnBrk="1" latinLnBrk="0" hangingPunct="1">
                        <a:lnSpc>
                          <a:spcPct val="107000"/>
                        </a:lnSpc>
                        <a:spcAft>
                          <a:spcPts val="800"/>
                        </a:spcAft>
                        <a:buFont typeface="Arial" panose="020B0604020202020204" pitchFamily="34" charset="0"/>
                        <a:buChar char="•"/>
                      </a:pPr>
                      <a:r>
                        <a:rPr lang="es-MX" sz="600" b="1" kern="1200" dirty="0">
                          <a:solidFill>
                            <a:schemeClr val="lt1"/>
                          </a:solidFill>
                          <a:effectLst/>
                          <a:latin typeface="Montserrat" panose="00000500000000000000" pitchFamily="2" charset="0"/>
                          <a:ea typeface="+mn-ea"/>
                          <a:cs typeface="+mn-cs"/>
                        </a:rPr>
                        <a:t>1.2.</a:t>
                      </a:r>
                      <a:r>
                        <a:rPr lang="es-MX" sz="600" b="1" kern="1200" baseline="0" dirty="0">
                          <a:solidFill>
                            <a:schemeClr val="lt1"/>
                          </a:solidFill>
                          <a:effectLst/>
                          <a:latin typeface="Montserrat" panose="00000500000000000000" pitchFamily="2" charset="0"/>
                          <a:ea typeface="+mn-ea"/>
                          <a:cs typeface="+mn-cs"/>
                        </a:rPr>
                        <a:t> DENUNCIA 342/2019 – PROMOVIDA POR ASIPONA VS JAVIER SÁNCHEZ DE LA BARQUERA </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800" b="0" kern="1200" dirty="0">
                          <a:solidFill>
                            <a:schemeClr val="tx1"/>
                          </a:solidFill>
                          <a:effectLst/>
                          <a:latin typeface="Montserrat" panose="00000500000000000000" pitchFamily="2" charset="0"/>
                          <a:ea typeface="+mn-ea"/>
                          <a:cs typeface="+mn-cs"/>
                        </a:rPr>
                        <a:t>A CARGO DE LA GERENCIA JURÍDICA DE ESTA APIMAN.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SE DENUNCIA QUE EL FUNCIONARIO</a:t>
                      </a:r>
                      <a:r>
                        <a:rPr lang="es-ES" sz="600" b="0" kern="1200" baseline="0" dirty="0">
                          <a:solidFill>
                            <a:schemeClr val="tx1"/>
                          </a:solidFill>
                          <a:effectLst/>
                          <a:latin typeface="Montserrat" panose="00000500000000000000" pitchFamily="2" charset="0"/>
                          <a:ea typeface="+mn-ea"/>
                          <a:cs typeface="+mn-cs"/>
                        </a:rPr>
                        <a:t> NO CONTRABA CON FACULTADES QUE SE LE AUTORIZABAN A LA CELEBRACIÓN DEL CONTRATO </a:t>
                      </a:r>
                      <a:endParaRPr lang="es-ES" sz="600" b="0" kern="1200" dirty="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800"/>
                        </a:spcAft>
                      </a:pPr>
                      <a:endParaRPr lang="es-ES"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0"/>
                        </a:spcAft>
                      </a:pPr>
                      <a:r>
                        <a:rPr lang="es-ES" sz="600" b="0" kern="1200" baseline="0" dirty="0">
                          <a:solidFill>
                            <a:schemeClr val="tx1"/>
                          </a:solidFill>
                          <a:effectLst/>
                          <a:latin typeface="Montserrat" panose="00000500000000000000" pitchFamily="2" charset="0"/>
                          <a:ea typeface="+mn-ea"/>
                          <a:cs typeface="+mn-cs"/>
                        </a:rPr>
                        <a:t>SE EJECUTA ORDEN DE APREHENSIÓN </a:t>
                      </a:r>
                    </a:p>
                    <a:p>
                      <a:pPr marL="0" algn="just" defTabSz="914377" rtl="0" eaLnBrk="1" latinLnBrk="0" hangingPunct="1">
                        <a:lnSpc>
                          <a:spcPct val="107000"/>
                        </a:lnSpc>
                        <a:spcAft>
                          <a:spcPts val="0"/>
                        </a:spcAft>
                      </a:pPr>
                      <a:endParaRPr lang="es-ES" sz="600" b="0" kern="1200" baseline="0" dirty="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0"/>
                        </a:spcAft>
                      </a:pPr>
                      <a:r>
                        <a:rPr lang="es-ES" sz="600" b="0" kern="1200" baseline="0" dirty="0">
                          <a:solidFill>
                            <a:schemeClr val="tx1"/>
                          </a:solidFill>
                          <a:effectLst/>
                          <a:latin typeface="Montserrat" panose="00000500000000000000" pitchFamily="2" charset="0"/>
                          <a:ea typeface="+mn-ea"/>
                          <a:cs typeface="+mn-cs"/>
                        </a:rPr>
                        <a:t>EN AUDIENCIA DE FECHA 30 DE JULIO DE 2024 –JAVIER SÁNCHEZ DE LA BARQUERA QUEDA PRIVADO DE SUS LIBERTAD A EFECTO DE CUMPLIR CON LAS PENAS IMPUESTAS MEDIANTE SENTENCIA EMITIDA DENTRO DE LA CAUSA PENAL. </a:t>
                      </a:r>
                      <a:endParaRPr lang="es-ES" sz="600" b="1" kern="1200" baseline="0" dirty="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800"/>
                        </a:spcAft>
                      </a:pPr>
                      <a:endParaRPr lang="es-ES" sz="600" b="1" kern="1200" baseline="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extLst>
                  <a:ext uri="{0D108BD9-81ED-4DB2-BD59-A6C34878D82A}">
                    <a16:rowId xmlns:a16="http://schemas.microsoft.com/office/drawing/2014/main" val="1825726117"/>
                  </a:ext>
                </a:extLst>
              </a:tr>
            </a:tbl>
          </a:graphicData>
        </a:graphic>
      </p:graphicFrame>
      <p:graphicFrame>
        <p:nvGraphicFramePr>
          <p:cNvPr id="14" name="Tabla 13">
            <a:extLst>
              <a:ext uri="{FF2B5EF4-FFF2-40B4-BE49-F238E27FC236}">
                <a16:creationId xmlns:a16="http://schemas.microsoft.com/office/drawing/2014/main" id="{ADFFE60A-807C-261C-979F-DB5F43826FBB}"/>
              </a:ext>
            </a:extLst>
          </p:cNvPr>
          <p:cNvGraphicFramePr>
            <a:graphicFrameLocks noGrp="1"/>
          </p:cNvGraphicFramePr>
          <p:nvPr>
            <p:extLst>
              <p:ext uri="{D42A27DB-BD31-4B8C-83A1-F6EECF244321}">
                <p14:modId xmlns:p14="http://schemas.microsoft.com/office/powerpoint/2010/main" val="4103984124"/>
              </p:ext>
            </p:extLst>
          </p:nvPr>
        </p:nvGraphicFramePr>
        <p:xfrm>
          <a:off x="633812" y="3195962"/>
          <a:ext cx="11142071" cy="1469092"/>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505829057"/>
                    </a:ext>
                  </a:extLst>
                </a:gridCol>
                <a:gridCol w="1709531">
                  <a:extLst>
                    <a:ext uri="{9D8B030D-6E8A-4147-A177-3AD203B41FA5}">
                      <a16:colId xmlns:a16="http://schemas.microsoft.com/office/drawing/2014/main" val="659697175"/>
                    </a:ext>
                  </a:extLst>
                </a:gridCol>
                <a:gridCol w="2028206">
                  <a:extLst>
                    <a:ext uri="{9D8B030D-6E8A-4147-A177-3AD203B41FA5}">
                      <a16:colId xmlns:a16="http://schemas.microsoft.com/office/drawing/2014/main" val="2479905149"/>
                    </a:ext>
                  </a:extLst>
                </a:gridCol>
                <a:gridCol w="3299168">
                  <a:extLst>
                    <a:ext uri="{9D8B030D-6E8A-4147-A177-3AD203B41FA5}">
                      <a16:colId xmlns:a16="http://schemas.microsoft.com/office/drawing/2014/main" val="2413145211"/>
                    </a:ext>
                  </a:extLst>
                </a:gridCol>
                <a:gridCol w="2043486">
                  <a:extLst>
                    <a:ext uri="{9D8B030D-6E8A-4147-A177-3AD203B41FA5}">
                      <a16:colId xmlns:a16="http://schemas.microsoft.com/office/drawing/2014/main" val="171082105"/>
                    </a:ext>
                  </a:extLst>
                </a:gridCol>
              </a:tblGrid>
              <a:tr h="1469092">
                <a:tc>
                  <a:txBody>
                    <a:bodyPr/>
                    <a:lstStyle/>
                    <a:p>
                      <a:pPr marL="0" algn="just" defTabSz="914377" rtl="0" eaLnBrk="1" latinLnBrk="0" hangingPunct="1">
                        <a:lnSpc>
                          <a:spcPct val="107000"/>
                        </a:lnSpc>
                        <a:spcAft>
                          <a:spcPts val="800"/>
                        </a:spcAft>
                      </a:pPr>
                      <a:r>
                        <a:rPr lang="es-ES" sz="600" b="1" kern="1200" dirty="0">
                          <a:solidFill>
                            <a:schemeClr val="lt1"/>
                          </a:solidFill>
                          <a:effectLst/>
                          <a:latin typeface="Montserrat" panose="00000500000000000000" pitchFamily="2" charset="0"/>
                          <a:ea typeface="+mn-ea"/>
                          <a:cs typeface="+mn-cs"/>
                        </a:rPr>
                        <a:t>2.</a:t>
                      </a:r>
                      <a:r>
                        <a:rPr lang="es-ES" sz="600" b="1" kern="1200" baseline="0" dirty="0">
                          <a:solidFill>
                            <a:schemeClr val="lt1"/>
                          </a:solidFill>
                          <a:effectLst/>
                          <a:latin typeface="Montserrat" panose="00000500000000000000" pitchFamily="2" charset="0"/>
                          <a:ea typeface="+mn-ea"/>
                          <a:cs typeface="+mn-cs"/>
                        </a:rPr>
                        <a:t> </a:t>
                      </a:r>
                      <a:r>
                        <a:rPr lang="es-ES" sz="600" b="1" kern="1200" dirty="0">
                          <a:solidFill>
                            <a:schemeClr val="lt1"/>
                          </a:solidFill>
                          <a:effectLst/>
                          <a:latin typeface="Montserrat" panose="00000500000000000000" pitchFamily="2" charset="0"/>
                          <a:ea typeface="+mn-ea"/>
                          <a:cs typeface="+mn-cs"/>
                        </a:rPr>
                        <a:t>DEMANDA</a:t>
                      </a:r>
                      <a:r>
                        <a:rPr lang="es-ES" sz="600" b="1" kern="1200" baseline="0" dirty="0">
                          <a:solidFill>
                            <a:schemeClr val="lt1"/>
                          </a:solidFill>
                          <a:effectLst/>
                          <a:latin typeface="Montserrat" panose="00000500000000000000" pitchFamily="2" charset="0"/>
                          <a:ea typeface="+mn-ea"/>
                          <a:cs typeface="+mn-cs"/>
                        </a:rPr>
                        <a:t> MERCANTIL 17-0395-1122M</a:t>
                      </a:r>
                    </a:p>
                    <a:p>
                      <a:pPr marL="0" algn="just" defTabSz="914377" rtl="0" eaLnBrk="1" latinLnBrk="0" hangingPunct="1">
                        <a:lnSpc>
                          <a:spcPct val="107000"/>
                        </a:lnSpc>
                        <a:spcAft>
                          <a:spcPts val="800"/>
                        </a:spcAft>
                      </a:pPr>
                      <a:r>
                        <a:rPr lang="es-ES" sz="600" b="1" kern="1200" baseline="0" dirty="0">
                          <a:solidFill>
                            <a:schemeClr val="lt1"/>
                          </a:solidFill>
                          <a:effectLst/>
                          <a:latin typeface="Montserrat" panose="00000500000000000000" pitchFamily="2" charset="0"/>
                          <a:ea typeface="+mn-ea"/>
                          <a:cs typeface="+mn-cs"/>
                        </a:rPr>
                        <a:t>PROMOVIDO POR CHRISTIAN ALEJANDRO MOLINA MORA VS ADMINISTRACION PORTUARIO INTEGRAL MANZANILLO, S.A. DE C.V.</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just" defTabSz="914377" rtl="0" eaLnBrk="1" latinLnBrk="0" hangingPunct="1">
                        <a:lnSpc>
                          <a:spcPct val="107000"/>
                        </a:lnSpc>
                        <a:spcAft>
                          <a:spcPts val="800"/>
                        </a:spcAft>
                      </a:pPr>
                      <a:r>
                        <a:rPr lang="es-ES" sz="600" b="0" kern="1200" dirty="0">
                          <a:solidFill>
                            <a:schemeClr val="tx1"/>
                          </a:solidFill>
                          <a:effectLst/>
                          <a:latin typeface="Montserrat" panose="00000500000000000000" pitchFamily="2" charset="0"/>
                          <a:ea typeface="+mn-ea"/>
                          <a:cs typeface="+mn-cs"/>
                        </a:rPr>
                        <a:t>A CARGO DE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800"/>
                        </a:spcAft>
                      </a:pPr>
                      <a:r>
                        <a:rPr lang="es-ES" sz="600" b="0" kern="1200" dirty="0">
                          <a:solidFill>
                            <a:schemeClr val="tx1"/>
                          </a:solidFill>
                          <a:effectLst/>
                          <a:latin typeface="Montserrat" panose="00000500000000000000" pitchFamily="2" charset="0"/>
                          <a:ea typeface="+mn-ea"/>
                          <a:cs typeface="+mn-cs"/>
                        </a:rPr>
                        <a:t>DEMANDA EL PAGO DE LA CANTIDAD DE $329,225.20 (TRESCIENTOS VEINTINUEVE MIL DOSCIENTOS VEINTICINCO PESOS), COMO SUERTE PRINCIPAL, ADEMAS DE INTERESES MORATORIOS, Y EL PAGO DE GASTOS , COSTAS Y HONORARIOS </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377" rtl="0" eaLnBrk="1" latinLnBrk="0" hangingPunct="1">
                        <a:lnSpc>
                          <a:spcPct val="107000"/>
                        </a:lnSpc>
                        <a:spcAft>
                          <a:spcPts val="800"/>
                        </a:spcAft>
                      </a:pPr>
                      <a:r>
                        <a:rPr lang="es-ES" sz="600" b="0" kern="1200" dirty="0">
                          <a:solidFill>
                            <a:schemeClr val="tx1"/>
                          </a:solidFill>
                          <a:effectLst/>
                          <a:latin typeface="Montserrat" panose="00000500000000000000" pitchFamily="2" charset="0"/>
                          <a:ea typeface="+mn-ea"/>
                          <a:cs typeface="+mn-cs"/>
                        </a:rPr>
                        <a:t>CON FECHA 05 DE MAYO DE 2024, SE DICTÓ SENTENCIA, MEDIANTE LA CUAL SE CONDENA A ESTA ADMINISTRACIÓN A PAGAR A LA MORAL ACTORA LA CANTIDAD DE $329,225.20 (TRESCIENTOS VEINTINUEVE MIL DOSCIENTOS VEINTICINCO PESOS 20/100 M.N.). </a:t>
                      </a:r>
                    </a:p>
                    <a:p>
                      <a:pPr marL="0" algn="just" defTabSz="914377" rtl="0" eaLnBrk="1" latinLnBrk="0" hangingPunct="1">
                        <a:lnSpc>
                          <a:spcPct val="107000"/>
                        </a:lnSpc>
                        <a:spcAft>
                          <a:spcPts val="800"/>
                        </a:spcAft>
                      </a:pPr>
                      <a:r>
                        <a:rPr lang="es-ES" sz="600" b="1" kern="1200" dirty="0">
                          <a:solidFill>
                            <a:schemeClr val="tx1"/>
                          </a:solidFill>
                          <a:effectLst/>
                          <a:latin typeface="Montserrat" panose="00000500000000000000" pitchFamily="2" charset="0"/>
                          <a:ea typeface="+mn-ea"/>
                          <a:cs typeface="+mn-cs"/>
                        </a:rPr>
                        <a:t>ESTATUS: MISMO ESTATUS QUE EL TRIMESTRE INMEDIATO ANTERIOR.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377" rtl="0" eaLnBrk="1" latinLnBrk="0" hangingPunct="1">
                        <a:lnSpc>
                          <a:spcPct val="107000"/>
                        </a:lnSpc>
                        <a:spcAft>
                          <a:spcPts val="800"/>
                        </a:spcAft>
                      </a:pPr>
                      <a:r>
                        <a:rPr lang="es-ES" sz="600" b="1" kern="1200" dirty="0">
                          <a:solidFill>
                            <a:schemeClr val="tx1"/>
                          </a:solidFill>
                          <a:effectLst/>
                          <a:latin typeface="Montserrat" panose="00000500000000000000" pitchFamily="2" charset="0"/>
                          <a:ea typeface="+mn-ea"/>
                          <a:cs typeface="+mn-cs"/>
                        </a:rPr>
                        <a:t> $329,225.20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368190"/>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3736653850"/>
              </p:ext>
            </p:extLst>
          </p:nvPr>
        </p:nvGraphicFramePr>
        <p:xfrm>
          <a:off x="633813" y="4676014"/>
          <a:ext cx="11142070" cy="769886"/>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960003187"/>
                    </a:ext>
                  </a:extLst>
                </a:gridCol>
                <a:gridCol w="1709531">
                  <a:extLst>
                    <a:ext uri="{9D8B030D-6E8A-4147-A177-3AD203B41FA5}">
                      <a16:colId xmlns:a16="http://schemas.microsoft.com/office/drawing/2014/main" val="2521275718"/>
                    </a:ext>
                  </a:extLst>
                </a:gridCol>
                <a:gridCol w="2027582">
                  <a:extLst>
                    <a:ext uri="{9D8B030D-6E8A-4147-A177-3AD203B41FA5}">
                      <a16:colId xmlns:a16="http://schemas.microsoft.com/office/drawing/2014/main" val="3548348507"/>
                    </a:ext>
                  </a:extLst>
                </a:gridCol>
                <a:gridCol w="3299792">
                  <a:extLst>
                    <a:ext uri="{9D8B030D-6E8A-4147-A177-3AD203B41FA5}">
                      <a16:colId xmlns:a16="http://schemas.microsoft.com/office/drawing/2014/main" val="2005446363"/>
                    </a:ext>
                  </a:extLst>
                </a:gridCol>
                <a:gridCol w="2043485">
                  <a:extLst>
                    <a:ext uri="{9D8B030D-6E8A-4147-A177-3AD203B41FA5}">
                      <a16:colId xmlns:a16="http://schemas.microsoft.com/office/drawing/2014/main" val="3474435943"/>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3.</a:t>
                      </a:r>
                      <a:r>
                        <a:rPr lang="es-ES" sz="600" b="1" kern="1200" baseline="0" dirty="0">
                          <a:solidFill>
                            <a:schemeClr val="bg1"/>
                          </a:solidFill>
                          <a:effectLst/>
                          <a:latin typeface="Montserrat" panose="00000500000000000000" pitchFamily="2" charset="0"/>
                          <a:ea typeface="+mn-ea"/>
                          <a:cs typeface="+mn-cs"/>
                        </a:rPr>
                        <a:t> EXP. </a:t>
                      </a:r>
                      <a:r>
                        <a:rPr lang="es-ES" sz="600" b="1" kern="1200" dirty="0">
                          <a:solidFill>
                            <a:schemeClr val="bg1"/>
                          </a:solidFill>
                          <a:effectLst/>
                          <a:latin typeface="Montserrat" panose="00000500000000000000" pitchFamily="2" charset="0"/>
                          <a:ea typeface="+mn-ea"/>
                          <a:cs typeface="+mn-cs"/>
                        </a:rPr>
                        <a:t>2411-23-25-01-1</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JUICIO DE NULIDAD PROMOVIDO POR SPIBO S.A. DE C.V. VS ASIPONA</a:t>
                      </a:r>
                      <a:endParaRPr lang="es-MX" sz="600" b="1" kern="1200" dirty="0">
                        <a:solidFill>
                          <a:schemeClr val="bg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DEMANDAR NULIDAD DE REQUERIMIENTO DE PAGO PRESENTADO EL 4 DE MAYO DE 2023. DEL</a:t>
                      </a:r>
                      <a:r>
                        <a:rPr lang="es-ES" sz="600" b="0" kern="1200" baseline="0" dirty="0">
                          <a:solidFill>
                            <a:schemeClr val="tx1"/>
                          </a:solidFill>
                          <a:effectLst/>
                          <a:latin typeface="Montserrat" panose="00000500000000000000" pitchFamily="2" charset="0"/>
                          <a:ea typeface="+mn-ea"/>
                          <a:cs typeface="+mn-cs"/>
                        </a:rPr>
                        <a:t> CONTRATO PLURIANUAL API-MAN-ARR-12-17</a:t>
                      </a:r>
                      <a:endParaRPr lang="es-MX" sz="600" b="0" kern="1200" dirty="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endParaRPr lang="es-ES" sz="600" b="0" kern="1200" dirty="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r>
                        <a:rPr lang="es-ES" sz="600" b="0" kern="1200" dirty="0">
                          <a:solidFill>
                            <a:schemeClr val="tx1"/>
                          </a:solidFill>
                          <a:effectLst/>
                          <a:latin typeface="Montserrat" panose="00000500000000000000" pitchFamily="2" charset="0"/>
                          <a:ea typeface="+mn-ea"/>
                          <a:cs typeface="+mn-cs"/>
                        </a:rPr>
                        <a:t>CON FECHA  02 DE ENERO</a:t>
                      </a:r>
                      <a:r>
                        <a:rPr lang="es-ES" sz="600" b="0" kern="1200" baseline="0" dirty="0">
                          <a:solidFill>
                            <a:schemeClr val="tx1"/>
                          </a:solidFill>
                          <a:effectLst/>
                          <a:latin typeface="Montserrat" panose="00000500000000000000" pitchFamily="2" charset="0"/>
                          <a:ea typeface="+mn-ea"/>
                          <a:cs typeface="+mn-cs"/>
                        </a:rPr>
                        <a:t> DE 2025 FUE PUBLICADO AUTO CON LO SIGUIENTE: ACUERDO DE RADICACION DEL EXPEDIENTE EN ESTA SALA AUXILIAR</a:t>
                      </a:r>
                      <a:endParaRPr lang="es-ES" sz="600" b="0" kern="1200" dirty="0">
                        <a:solidFill>
                          <a:schemeClr val="tx1"/>
                        </a:solidFill>
                        <a:effectLst/>
                        <a:latin typeface="Montserrat" panose="00000500000000000000" pitchFamily="2" charset="0"/>
                        <a:ea typeface="+mn-ea"/>
                        <a:cs typeface="+mn-cs"/>
                      </a:endParaRPr>
                    </a:p>
                    <a:p>
                      <a:pPr marL="0" algn="l" defTabSz="914377" rtl="0" eaLnBrk="1" latinLnBrk="0" hangingPunct="1"/>
                      <a:r>
                        <a:rPr lang="es-ES" sz="600" b="1" kern="1200" dirty="0">
                          <a:solidFill>
                            <a:schemeClr val="tx1"/>
                          </a:solidFill>
                          <a:effectLst/>
                          <a:latin typeface="Montserrat" panose="00000500000000000000" pitchFamily="2" charset="0"/>
                          <a:ea typeface="+mn-ea"/>
                          <a:cs typeface="+mn-cs"/>
                        </a:rPr>
                        <a:t>ESTATUS: MISMO ESTATUS</a:t>
                      </a:r>
                      <a:r>
                        <a:rPr lang="es-ES" sz="600" b="1" kern="1200" baseline="0" dirty="0">
                          <a:solidFill>
                            <a:schemeClr val="tx1"/>
                          </a:solidFill>
                          <a:effectLst/>
                          <a:latin typeface="Montserrat" panose="00000500000000000000" pitchFamily="2" charset="0"/>
                          <a:ea typeface="+mn-ea"/>
                          <a:cs typeface="+mn-cs"/>
                        </a:rPr>
                        <a:t> QUE EL TRIMESTRE INMEDIATO ANTERIOR.</a:t>
                      </a:r>
                      <a:r>
                        <a:rPr lang="es-ES" sz="600" b="0" kern="1200" dirty="0">
                          <a:solidFill>
                            <a:schemeClr val="tx1"/>
                          </a:solidFill>
                          <a:effectLst/>
                          <a:latin typeface="Montserrat" panose="00000500000000000000" pitchFamily="2" charset="0"/>
                          <a:ea typeface="+mn-ea"/>
                          <a:cs typeface="+mn-cs"/>
                        </a:rPr>
                        <a:t> </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$36,140,820.00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952987"/>
                  </a:ext>
                </a:extLst>
              </a:tr>
            </a:tbl>
          </a:graphicData>
        </a:graphic>
      </p:graphicFrame>
    </p:spTree>
    <p:extLst>
      <p:ext uri="{BB962C8B-B14F-4D97-AF65-F5344CB8AC3E}">
        <p14:creationId xmlns:p14="http://schemas.microsoft.com/office/powerpoint/2010/main" val="151746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300105666"/>
              </p:ext>
            </p:extLst>
          </p:nvPr>
        </p:nvGraphicFramePr>
        <p:xfrm>
          <a:off x="542668" y="1067549"/>
          <a:ext cx="11142070" cy="777177"/>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975726838"/>
                    </a:ext>
                  </a:extLst>
                </a:gridCol>
                <a:gridCol w="1709531">
                  <a:extLst>
                    <a:ext uri="{9D8B030D-6E8A-4147-A177-3AD203B41FA5}">
                      <a16:colId xmlns:a16="http://schemas.microsoft.com/office/drawing/2014/main" val="4032811510"/>
                    </a:ext>
                  </a:extLst>
                </a:gridCol>
                <a:gridCol w="2027582">
                  <a:extLst>
                    <a:ext uri="{9D8B030D-6E8A-4147-A177-3AD203B41FA5}">
                      <a16:colId xmlns:a16="http://schemas.microsoft.com/office/drawing/2014/main" val="3885282360"/>
                    </a:ext>
                  </a:extLst>
                </a:gridCol>
                <a:gridCol w="3299792">
                  <a:extLst>
                    <a:ext uri="{9D8B030D-6E8A-4147-A177-3AD203B41FA5}">
                      <a16:colId xmlns:a16="http://schemas.microsoft.com/office/drawing/2014/main" val="4134052030"/>
                    </a:ext>
                  </a:extLst>
                </a:gridCol>
                <a:gridCol w="2043485">
                  <a:extLst>
                    <a:ext uri="{9D8B030D-6E8A-4147-A177-3AD203B41FA5}">
                      <a16:colId xmlns:a16="http://schemas.microsoft.com/office/drawing/2014/main" val="3229554661"/>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4. EXP. 30393-22-17-02-5 </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JUICIO DE NULIDAD PROMOVIDO</a:t>
                      </a:r>
                      <a:r>
                        <a:rPr lang="es-ES" sz="600" b="1" kern="1200" baseline="0" dirty="0">
                          <a:solidFill>
                            <a:schemeClr val="bg1"/>
                          </a:solidFill>
                          <a:effectLst/>
                          <a:latin typeface="Montserrat" panose="00000500000000000000" pitchFamily="2" charset="0"/>
                          <a:ea typeface="+mn-ea"/>
                          <a:cs typeface="+mn-cs"/>
                        </a:rPr>
                        <a:t> POR PROYECTOS CIVILES E INDUSTRIALES DEL NORESTE, S.A. DE C.V. VS ASIPONA</a:t>
                      </a: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endParaRPr lang="es-MX" sz="600" b="1" kern="1200" dirty="0">
                        <a:solidFill>
                          <a:schemeClr val="bg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DEMANDA DE NO PAGAR AJUSTE</a:t>
                      </a:r>
                      <a:r>
                        <a:rPr lang="es-ES" sz="600" b="0" kern="1200" baseline="0" dirty="0">
                          <a:solidFill>
                            <a:schemeClr val="tx1"/>
                          </a:solidFill>
                          <a:effectLst/>
                          <a:latin typeface="Montserrat" panose="00000500000000000000" pitchFamily="2" charset="0"/>
                          <a:ea typeface="+mn-ea"/>
                          <a:cs typeface="+mn-cs"/>
                        </a:rPr>
                        <a:t> DE COSTOS, ASI COMO EL PAGO DE GASTOS FINANCIEROS Y PAGO DE INTERES.</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r>
                        <a:rPr lang="es-ES" sz="600" b="0" kern="1200" baseline="0" dirty="0">
                          <a:solidFill>
                            <a:schemeClr val="tx1"/>
                          </a:solidFill>
                          <a:effectLst/>
                          <a:latin typeface="Montserrat" panose="00000500000000000000" pitchFamily="2" charset="0"/>
                          <a:ea typeface="+mn-ea"/>
                          <a:cs typeface="+mn-cs"/>
                        </a:rPr>
                        <a:t>CON FECHA 23 DE ENERO DE 2024, ESTA ASIPONA PRESENTÓ RECURSO DE RECLAMACIÓN EN CONTRA DEL ACUERDO DE FECHA 05 DE DICIEMBRE DE 2023.</a:t>
                      </a:r>
                    </a:p>
                    <a:p>
                      <a:pPr marL="0" algn="l" defTabSz="914377" rtl="0" eaLnBrk="1" latinLnBrk="0" hangingPunct="1"/>
                      <a:endParaRPr lang="es-ES" sz="600" b="0" kern="1200" baseline="0" dirty="0">
                        <a:solidFill>
                          <a:schemeClr val="tx1"/>
                        </a:solidFill>
                        <a:effectLst/>
                        <a:latin typeface="Montserrat" panose="00000500000000000000" pitchFamily="2" charset="0"/>
                        <a:ea typeface="+mn-ea"/>
                        <a:cs typeface="+mn-cs"/>
                      </a:endParaRPr>
                    </a:p>
                    <a:p>
                      <a:pPr marL="0" algn="l" defTabSz="914377" rtl="0" eaLnBrk="1" latinLnBrk="0" hangingPunct="1"/>
                      <a:r>
                        <a:rPr lang="es-ES" sz="600" b="1" kern="1200" baseline="0" dirty="0">
                          <a:solidFill>
                            <a:schemeClr val="tx1"/>
                          </a:solidFill>
                          <a:effectLst/>
                          <a:latin typeface="Montserrat" panose="00000500000000000000" pitchFamily="2" charset="0"/>
                          <a:ea typeface="+mn-ea"/>
                          <a:cs typeface="+mn-cs"/>
                        </a:rPr>
                        <a:t>ESTATUS: MISMO ESTATUS QUE EL TRIMESTRE INMEDIATO ANTERIOR.</a:t>
                      </a:r>
                      <a:endParaRPr lang="es-MX" sz="600" b="1" kern="1200" dirty="0">
                        <a:solidFill>
                          <a:schemeClr val="tx1"/>
                        </a:solidFill>
                        <a:effectLst/>
                        <a:latin typeface="Montserrat" panose="00000500000000000000" pitchFamily="2" charset="0"/>
                        <a:ea typeface="+mn-ea"/>
                        <a:cs typeface="+mn-cs"/>
                      </a:endParaRPr>
                    </a:p>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$7,858,758.44</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994661"/>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44219324"/>
              </p:ext>
            </p:extLst>
          </p:nvPr>
        </p:nvGraphicFramePr>
        <p:xfrm>
          <a:off x="542668" y="1857596"/>
          <a:ext cx="11142070" cy="769886"/>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975726838"/>
                    </a:ext>
                  </a:extLst>
                </a:gridCol>
                <a:gridCol w="1709531">
                  <a:extLst>
                    <a:ext uri="{9D8B030D-6E8A-4147-A177-3AD203B41FA5}">
                      <a16:colId xmlns:a16="http://schemas.microsoft.com/office/drawing/2014/main" val="4032811510"/>
                    </a:ext>
                  </a:extLst>
                </a:gridCol>
                <a:gridCol w="2027582">
                  <a:extLst>
                    <a:ext uri="{9D8B030D-6E8A-4147-A177-3AD203B41FA5}">
                      <a16:colId xmlns:a16="http://schemas.microsoft.com/office/drawing/2014/main" val="3885282360"/>
                    </a:ext>
                  </a:extLst>
                </a:gridCol>
                <a:gridCol w="3299792">
                  <a:extLst>
                    <a:ext uri="{9D8B030D-6E8A-4147-A177-3AD203B41FA5}">
                      <a16:colId xmlns:a16="http://schemas.microsoft.com/office/drawing/2014/main" val="4134052030"/>
                    </a:ext>
                  </a:extLst>
                </a:gridCol>
                <a:gridCol w="2043485">
                  <a:extLst>
                    <a:ext uri="{9D8B030D-6E8A-4147-A177-3AD203B41FA5}">
                      <a16:colId xmlns:a16="http://schemas.microsoft.com/office/drawing/2014/main" val="3229554661"/>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algn="l" defTabSz="914377" rtl="0" eaLnBrk="1" latinLnBrk="0" hangingPunct="1"/>
                      <a:r>
                        <a:rPr lang="es-ES" sz="600" b="1" kern="1200" dirty="0">
                          <a:solidFill>
                            <a:schemeClr val="bg1"/>
                          </a:solidFill>
                          <a:effectLst/>
                          <a:latin typeface="Montserrat" panose="00000500000000000000" pitchFamily="2" charset="0"/>
                          <a:ea typeface="+mn-ea"/>
                          <a:cs typeface="+mn-cs"/>
                        </a:rPr>
                        <a:t>5. EXP. 0106-2023-02-C-14-01-01-02-L </a:t>
                      </a:r>
                    </a:p>
                    <a:p>
                      <a:pPr marL="0" algn="l" defTabSz="914377" rtl="0" eaLnBrk="1" latinLnBrk="0" hangingPunct="1"/>
                      <a:endParaRPr lang="es-ES" sz="600" b="1" kern="1200" baseline="0" dirty="0">
                        <a:solidFill>
                          <a:schemeClr val="bg1"/>
                        </a:solidFill>
                        <a:effectLst/>
                        <a:latin typeface="Montserrat" panose="00000500000000000000" pitchFamily="2" charset="0"/>
                        <a:ea typeface="+mn-ea"/>
                        <a:cs typeface="+mn-cs"/>
                      </a:endParaRPr>
                    </a:p>
                    <a:p>
                      <a:pPr marL="0" algn="l" defTabSz="914377" rtl="0" eaLnBrk="1" latinLnBrk="0" hangingPunct="1"/>
                      <a:r>
                        <a:rPr lang="es-ES" sz="600" b="1" kern="1200" baseline="0" dirty="0">
                          <a:solidFill>
                            <a:schemeClr val="lt1"/>
                          </a:solidFill>
                          <a:effectLst/>
                          <a:latin typeface="Montserrat" panose="00000500000000000000" pitchFamily="2" charset="0"/>
                          <a:ea typeface="+mn-ea"/>
                          <a:cs typeface="+mn-cs"/>
                        </a:rPr>
                        <a:t>PROMOVIDO POR CONSTRUCCIONES Y DESARROLLLOS EN INGENIERIA Y ARQUITECTURA S.A DE C.V. VS</a:t>
                      </a:r>
                    </a:p>
                    <a:p>
                      <a:pPr marL="0" algn="l" defTabSz="914377" rtl="0" eaLnBrk="1" latinLnBrk="0" hangingPunct="1"/>
                      <a:r>
                        <a:rPr lang="es-ES" sz="600" b="1" kern="1200" baseline="0" dirty="0">
                          <a:solidFill>
                            <a:schemeClr val="lt1"/>
                          </a:solidFill>
                          <a:effectLst/>
                          <a:latin typeface="Montserrat" panose="00000500000000000000" pitchFamily="2" charset="0"/>
                          <a:ea typeface="+mn-ea"/>
                          <a:cs typeface="+mn-cs"/>
                        </a:rPr>
                        <a:t>ASIPONA </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0"/>
                        </a:spcAft>
                      </a:pPr>
                      <a:r>
                        <a:rPr lang="es-ES" sz="600" b="0" kern="1200" dirty="0">
                          <a:solidFill>
                            <a:schemeClr val="tx1"/>
                          </a:solidFill>
                          <a:effectLst/>
                          <a:latin typeface="Montserrat" panose="00000500000000000000" pitchFamily="2" charset="0"/>
                          <a:ea typeface="+mn-ea"/>
                          <a:cs typeface="+mn-cs"/>
                        </a:rPr>
                        <a:t>RESOLUCIÓN DEFINITIVA DE FECHA 28 DE JUNIO DE 2023, EMITIDA POR EL APODERADO LEGAL DE LA ADMINISTRACION DEL SISTEMA PORTUARIO NACIONAL MANZANILLO, S.A. DE C.V</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CON FECHA 23 DE SEPTIEMBRE DE 2024, LA AUTORIDAD DEMANDADA (ASIPONA) PRESENTÓ EN EL SISTEMA DE JUICIO EN LINEA DEL TRIBUNAL FEDERAL DE JUSTICIA ADMINISTRATIVA, ESCRITO FORMULANDO ALEGATOS. </a:t>
                      </a:r>
                    </a:p>
                    <a:p>
                      <a:pPr marL="0" marR="0" lvl="0" indent="0" algn="just" defTabSz="914377" rtl="0" eaLnBrk="1" fontAlgn="auto" latinLnBrk="0" hangingPunct="1">
                        <a:lnSpc>
                          <a:spcPct val="100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 </a:t>
                      </a:r>
                    </a:p>
                    <a:p>
                      <a:pPr marL="0" marR="0" lvl="0" indent="0" algn="just" defTabSz="914377" rtl="0" eaLnBrk="1" fontAlgn="auto" latinLnBrk="0" hangingPunct="1">
                        <a:lnSpc>
                          <a:spcPct val="100000"/>
                        </a:lnSpc>
                        <a:spcBef>
                          <a:spcPts val="0"/>
                        </a:spcBef>
                        <a:spcAft>
                          <a:spcPts val="0"/>
                        </a:spcAft>
                        <a:buClrTx/>
                        <a:buSzTx/>
                        <a:buFontTx/>
                        <a:buNone/>
                        <a:tabLst/>
                        <a:defRPr/>
                      </a:pPr>
                      <a:r>
                        <a:rPr lang="es-ES" sz="600" b="1" kern="1200" dirty="0">
                          <a:solidFill>
                            <a:schemeClr val="tx1"/>
                          </a:solidFill>
                          <a:effectLst/>
                          <a:latin typeface="Montserrat" panose="00000500000000000000" pitchFamily="2" charset="0"/>
                          <a:ea typeface="+mn-ea"/>
                          <a:cs typeface="+mn-cs"/>
                        </a:rPr>
                        <a:t>ESTATUS: MISMO ESTATUS QUE EL TRIMESTRE INMEDIATO</a:t>
                      </a:r>
                      <a:r>
                        <a:rPr lang="es-ES" sz="600" b="1" kern="1200" baseline="0" dirty="0">
                          <a:solidFill>
                            <a:schemeClr val="tx1"/>
                          </a:solidFill>
                          <a:effectLst/>
                          <a:latin typeface="Montserrat" panose="00000500000000000000" pitchFamily="2" charset="0"/>
                          <a:ea typeface="+mn-ea"/>
                          <a:cs typeface="+mn-cs"/>
                        </a:rPr>
                        <a:t> ANTERIOR. </a:t>
                      </a:r>
                      <a:endParaRPr lang="es-ES" sz="600" b="1" kern="1200" dirty="0">
                        <a:solidFill>
                          <a:schemeClr val="tx1"/>
                        </a:solidFill>
                        <a:effectLst/>
                        <a:latin typeface="Montserrat" panose="00000500000000000000" pitchFamily="2" charset="0"/>
                        <a:ea typeface="+mn-ea"/>
                        <a:cs typeface="+mn-cs"/>
                      </a:endParaRPr>
                    </a:p>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$260,328.37</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99466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132362661"/>
              </p:ext>
            </p:extLst>
          </p:nvPr>
        </p:nvGraphicFramePr>
        <p:xfrm>
          <a:off x="542668" y="2640761"/>
          <a:ext cx="11142070" cy="769886"/>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975726838"/>
                    </a:ext>
                  </a:extLst>
                </a:gridCol>
                <a:gridCol w="1709531">
                  <a:extLst>
                    <a:ext uri="{9D8B030D-6E8A-4147-A177-3AD203B41FA5}">
                      <a16:colId xmlns:a16="http://schemas.microsoft.com/office/drawing/2014/main" val="4032811510"/>
                    </a:ext>
                  </a:extLst>
                </a:gridCol>
                <a:gridCol w="2027582">
                  <a:extLst>
                    <a:ext uri="{9D8B030D-6E8A-4147-A177-3AD203B41FA5}">
                      <a16:colId xmlns:a16="http://schemas.microsoft.com/office/drawing/2014/main" val="3885282360"/>
                    </a:ext>
                  </a:extLst>
                </a:gridCol>
                <a:gridCol w="3299792">
                  <a:extLst>
                    <a:ext uri="{9D8B030D-6E8A-4147-A177-3AD203B41FA5}">
                      <a16:colId xmlns:a16="http://schemas.microsoft.com/office/drawing/2014/main" val="4134052030"/>
                    </a:ext>
                  </a:extLst>
                </a:gridCol>
                <a:gridCol w="2043485">
                  <a:extLst>
                    <a:ext uri="{9D8B030D-6E8A-4147-A177-3AD203B41FA5}">
                      <a16:colId xmlns:a16="http://schemas.microsoft.com/office/drawing/2014/main" val="3229554661"/>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6. EXP.</a:t>
                      </a:r>
                      <a:r>
                        <a:rPr lang="es-ES" sz="600" b="1" kern="1200" baseline="0" dirty="0">
                          <a:solidFill>
                            <a:schemeClr val="bg1"/>
                          </a:solidFill>
                          <a:effectLst/>
                          <a:latin typeface="Montserrat" panose="00000500000000000000" pitchFamily="2" charset="0"/>
                          <a:ea typeface="+mn-ea"/>
                          <a:cs typeface="+mn-cs"/>
                        </a:rPr>
                        <a:t> </a:t>
                      </a:r>
                      <a:r>
                        <a:rPr lang="es-ES" sz="600" b="1" kern="1200" dirty="0">
                          <a:solidFill>
                            <a:schemeClr val="bg1"/>
                          </a:solidFill>
                          <a:effectLst/>
                          <a:latin typeface="Montserrat" panose="00000500000000000000" pitchFamily="2" charset="0"/>
                          <a:ea typeface="+mn-ea"/>
                          <a:cs typeface="+mn-cs"/>
                        </a:rPr>
                        <a:t>0105-2023-02-C-14-01-02-01-L</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PROMOVIDO PORCONSTRUCCIONES Y DESARROLLLOS EN INGENIERIA Y ARQUITECTURA S.A DE C.V. VS ASIPONA </a:t>
                      </a:r>
                    </a:p>
                    <a:p>
                      <a:pPr marL="0" algn="l" defTabSz="914377" rtl="0" eaLnBrk="1" latinLnBrk="0" hangingPunct="1"/>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RESOLUCIÓN DEFINITIVA DE FECHA 28 DE JUNIO DE 2023, EMITIDA POR EL APODERADO LEGAL DE LA ADMINISTRACIÓN DEL SISTEMA PORTUARIO NACIONAL MANZANILLO, S.A. DE C.V.</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ES" sz="600" b="0" kern="1200" baseline="0" dirty="0">
                          <a:solidFill>
                            <a:schemeClr val="tx1"/>
                          </a:solidFill>
                          <a:effectLst/>
                          <a:latin typeface="Montserrat" panose="00000500000000000000" pitchFamily="2" charset="0"/>
                          <a:ea typeface="+mn-ea"/>
                          <a:cs typeface="+mn-cs"/>
                        </a:rPr>
                        <a:t>CON FECHA 13 DE SEPTIEMBRE DE 2024, SE PUBLICÓ ACUERDO MEDIANTE EL CUAL, SE TIENE A LA AUTORIDAD DEMANDADA (ASIPONA) FORMULANDO ALEGATOS.  </a:t>
                      </a:r>
                    </a:p>
                    <a:p>
                      <a:endParaRPr lang="es-ES" sz="600" b="0" kern="1200" baseline="0" dirty="0">
                        <a:solidFill>
                          <a:schemeClr val="tx1"/>
                        </a:solidFill>
                        <a:effectLst/>
                        <a:latin typeface="Montserrat" panose="00000500000000000000" pitchFamily="2" charset="0"/>
                        <a:ea typeface="+mn-ea"/>
                        <a:cs typeface="+mn-cs"/>
                      </a:endParaRPr>
                    </a:p>
                    <a:p>
                      <a:r>
                        <a:rPr lang="es-ES" sz="600" b="1" kern="1200" baseline="0" dirty="0">
                          <a:solidFill>
                            <a:schemeClr val="tx1"/>
                          </a:solidFill>
                          <a:effectLst/>
                          <a:latin typeface="Montserrat" panose="00000500000000000000" pitchFamily="2" charset="0"/>
                          <a:ea typeface="+mn-ea"/>
                          <a:cs typeface="+mn-cs"/>
                        </a:rPr>
                        <a:t>ESTATUS: MISMO ESTATUS QUE EL TRIMESTRE INMEDIATO ANTERIOR.</a:t>
                      </a:r>
                    </a:p>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$288,659.84</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994661"/>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362909372"/>
              </p:ext>
            </p:extLst>
          </p:nvPr>
        </p:nvGraphicFramePr>
        <p:xfrm>
          <a:off x="537648" y="3419583"/>
          <a:ext cx="11142070" cy="777177"/>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298043156"/>
                    </a:ext>
                  </a:extLst>
                </a:gridCol>
                <a:gridCol w="1709531">
                  <a:extLst>
                    <a:ext uri="{9D8B030D-6E8A-4147-A177-3AD203B41FA5}">
                      <a16:colId xmlns:a16="http://schemas.microsoft.com/office/drawing/2014/main" val="3021994666"/>
                    </a:ext>
                  </a:extLst>
                </a:gridCol>
                <a:gridCol w="2027582">
                  <a:extLst>
                    <a:ext uri="{9D8B030D-6E8A-4147-A177-3AD203B41FA5}">
                      <a16:colId xmlns:a16="http://schemas.microsoft.com/office/drawing/2014/main" val="2479628044"/>
                    </a:ext>
                  </a:extLst>
                </a:gridCol>
                <a:gridCol w="3299792">
                  <a:extLst>
                    <a:ext uri="{9D8B030D-6E8A-4147-A177-3AD203B41FA5}">
                      <a16:colId xmlns:a16="http://schemas.microsoft.com/office/drawing/2014/main" val="265831709"/>
                    </a:ext>
                  </a:extLst>
                </a:gridCol>
                <a:gridCol w="2043485">
                  <a:extLst>
                    <a:ext uri="{9D8B030D-6E8A-4147-A177-3AD203B41FA5}">
                      <a16:colId xmlns:a16="http://schemas.microsoft.com/office/drawing/2014/main" val="2007455315"/>
                    </a:ext>
                  </a:extLst>
                </a:gridCol>
              </a:tblGrid>
              <a:tr h="769886">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7. EXP.</a:t>
                      </a:r>
                      <a:r>
                        <a:rPr lang="es-ES" sz="600" b="1" kern="1200" baseline="0" dirty="0">
                          <a:solidFill>
                            <a:schemeClr val="bg1"/>
                          </a:solidFill>
                          <a:effectLst/>
                          <a:latin typeface="Montserrat" panose="00000500000000000000" pitchFamily="2" charset="0"/>
                          <a:ea typeface="+mn-ea"/>
                          <a:cs typeface="+mn-cs"/>
                        </a:rPr>
                        <a:t> </a:t>
                      </a:r>
                      <a:r>
                        <a:rPr lang="es-ES" sz="600" b="1" kern="1200" dirty="0">
                          <a:solidFill>
                            <a:schemeClr val="bg1"/>
                          </a:solidFill>
                          <a:effectLst/>
                          <a:latin typeface="Montserrat" panose="00000500000000000000" pitchFamily="2" charset="0"/>
                          <a:ea typeface="+mn-ea"/>
                          <a:cs typeface="+mn-cs"/>
                        </a:rPr>
                        <a:t>099-2023-02-C-14-03-01-01-L </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PROMOVIDO POR CONSTRUCCIONES Y DESARROLLLOS EN INGENIERIA Y ARQUITECTURA S.A DE C.V. VS</a:t>
                      </a:r>
                    </a:p>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ASIPONA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RESOLUCIÓN DEFINITIVA DE FECHA 28 DE JUNIO DE 2023, EMITIDA POR EL APODERADO LEGAL DE LA ADMINISTRACIÓN DEL SISTEMA PORTUARIO NACIONAL MANZANILLO, S.A. DE C.V.</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CON FECHA 29 DE NOVIEMBRE DE 2023 FUE PRESENTADO ANTE LA PRIMERA SALA REGIONAL DE OCCIDENTE DEL TRIBUNAL FEDERAL DE JUSTICIA ADMINISTRATIVA, ESCRITO DE CONESTACION DE DEMANDA, POR ESTA ADMINISTRACION.</a:t>
                      </a:r>
                    </a:p>
                    <a:p>
                      <a:pPr marL="0" marR="0" lvl="0" indent="0" algn="just" defTabSz="914377" rtl="0" eaLnBrk="1" fontAlgn="auto" latinLnBrk="0" hangingPunct="1">
                        <a:lnSpc>
                          <a:spcPct val="107000"/>
                        </a:lnSpc>
                        <a:spcBef>
                          <a:spcPts val="0"/>
                        </a:spcBef>
                        <a:spcAft>
                          <a:spcPts val="0"/>
                        </a:spcAft>
                        <a:buClrTx/>
                        <a:buSzTx/>
                        <a:buFontTx/>
                        <a:buNone/>
                        <a:tabLst/>
                        <a:defRPr/>
                      </a:pPr>
                      <a:endParaRPr lang="es-ES" sz="600" b="0" kern="1200" dirty="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tx1"/>
                          </a:solidFill>
                          <a:effectLst/>
                          <a:latin typeface="Montserrat" panose="00000500000000000000" pitchFamily="2" charset="0"/>
                          <a:ea typeface="+mn-ea"/>
                          <a:cs typeface="+mn-cs"/>
                        </a:rPr>
                        <a:t>ESTATUS: MISMO ESTATUS QUE EL TRIMESTRE INMEDIATO ANTERIOR.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$366,355.52</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149174"/>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4220452310"/>
              </p:ext>
            </p:extLst>
          </p:nvPr>
        </p:nvGraphicFramePr>
        <p:xfrm>
          <a:off x="537648" y="4221780"/>
          <a:ext cx="11142070" cy="909175"/>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301626279"/>
                    </a:ext>
                  </a:extLst>
                </a:gridCol>
                <a:gridCol w="1709531">
                  <a:extLst>
                    <a:ext uri="{9D8B030D-6E8A-4147-A177-3AD203B41FA5}">
                      <a16:colId xmlns:a16="http://schemas.microsoft.com/office/drawing/2014/main" val="3207658002"/>
                    </a:ext>
                  </a:extLst>
                </a:gridCol>
                <a:gridCol w="2027582">
                  <a:extLst>
                    <a:ext uri="{9D8B030D-6E8A-4147-A177-3AD203B41FA5}">
                      <a16:colId xmlns:a16="http://schemas.microsoft.com/office/drawing/2014/main" val="4279297491"/>
                    </a:ext>
                  </a:extLst>
                </a:gridCol>
                <a:gridCol w="3299792">
                  <a:extLst>
                    <a:ext uri="{9D8B030D-6E8A-4147-A177-3AD203B41FA5}">
                      <a16:colId xmlns:a16="http://schemas.microsoft.com/office/drawing/2014/main" val="568761378"/>
                    </a:ext>
                  </a:extLst>
                </a:gridCol>
                <a:gridCol w="2043485">
                  <a:extLst>
                    <a:ext uri="{9D8B030D-6E8A-4147-A177-3AD203B41FA5}">
                      <a16:colId xmlns:a16="http://schemas.microsoft.com/office/drawing/2014/main" val="3607616539"/>
                    </a:ext>
                  </a:extLst>
                </a:gridCol>
              </a:tblGrid>
              <a:tr h="909175">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bg1"/>
                          </a:solidFill>
                          <a:effectLst/>
                          <a:latin typeface="Montserrat" panose="00000500000000000000" pitchFamily="2" charset="0"/>
                          <a:ea typeface="+mn-ea"/>
                          <a:cs typeface="+mn-cs"/>
                        </a:rPr>
                        <a:t>8. EXP.</a:t>
                      </a:r>
                      <a:r>
                        <a:rPr lang="es-ES" sz="600" b="1" kern="1200" baseline="0" dirty="0">
                          <a:solidFill>
                            <a:schemeClr val="bg1"/>
                          </a:solidFill>
                          <a:effectLst/>
                          <a:latin typeface="Montserrat" panose="00000500000000000000" pitchFamily="2" charset="0"/>
                          <a:ea typeface="+mn-ea"/>
                          <a:cs typeface="+mn-cs"/>
                        </a:rPr>
                        <a:t> </a:t>
                      </a:r>
                      <a:r>
                        <a:rPr lang="es-ES" sz="600" b="1" kern="1200" dirty="0">
                          <a:solidFill>
                            <a:schemeClr val="lt1"/>
                          </a:solidFill>
                          <a:effectLst/>
                          <a:latin typeface="Montserrat" panose="00000500000000000000" pitchFamily="2" charset="0"/>
                          <a:ea typeface="+mn-ea"/>
                          <a:cs typeface="+mn-cs"/>
                        </a:rPr>
                        <a:t>888/2022 </a:t>
                      </a: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PROMOVIDO</a:t>
                      </a:r>
                      <a:r>
                        <a:rPr lang="es-ES" sz="600" b="1" kern="1200" baseline="0" dirty="0">
                          <a:solidFill>
                            <a:schemeClr val="lt1"/>
                          </a:solidFill>
                          <a:effectLst/>
                          <a:latin typeface="Montserrat" panose="00000500000000000000" pitchFamily="2" charset="0"/>
                          <a:ea typeface="+mn-ea"/>
                          <a:cs typeface="+mn-cs"/>
                        </a:rPr>
                        <a:t> POR CONSTRUCTORA ENGO, S.A. DE C.V. VS ASIPONA</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JUICIO PROMOVIDO EN CONTRA DEL MEMORÁNDUM ASIPONAMAN-MEM-GI-740/2021, LA GERENCIA DE INGENIERÍA DETERMINA EL MONTO A PAGAR POR CONCEPTO DE GASTOS FINANCIEROS CORRESPONDIENTES A LAS ESTIMACIONES 5 Y 6 DE $36,635.71, EL CUAL FUE NOTIFICADO MEDIANTE OFICIO ASIPONA/GJ/062/2022.</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77" rtl="0" eaLnBrk="1" latinLnBrk="0" hangingPunct="1">
                        <a:lnSpc>
                          <a:spcPct val="107000"/>
                        </a:lnSpc>
                        <a:spcAft>
                          <a:spcPts val="800"/>
                        </a:spcAft>
                      </a:pPr>
                      <a:r>
                        <a:rPr lang="es-MX" sz="800" b="0" dirty="0">
                          <a:solidFill>
                            <a:srgbClr val="000000"/>
                          </a:solidFill>
                          <a:effectLst/>
                          <a:latin typeface="Calibri" panose="020F0502020204030204" pitchFamily="34" charset="0"/>
                          <a:ea typeface="Times New Roman" panose="02020603050405020304" pitchFamily="18" charset="0"/>
                        </a:rPr>
                        <a:t>CON</a:t>
                      </a:r>
                      <a:r>
                        <a:rPr lang="es-MX" sz="800" b="0" baseline="0" dirty="0">
                          <a:solidFill>
                            <a:srgbClr val="000000"/>
                          </a:solidFill>
                          <a:effectLst/>
                          <a:latin typeface="Calibri" panose="020F0502020204030204" pitchFamily="34" charset="0"/>
                          <a:ea typeface="Times New Roman" panose="02020603050405020304" pitchFamily="18" charset="0"/>
                        </a:rPr>
                        <a:t> FECHA 25 DE FEBRERO DE 2025, SE DICTO AUTO CON LO SIGUIENTE: </a:t>
                      </a:r>
                      <a:r>
                        <a:rPr lang="es-MX" sz="800" b="0" dirty="0">
                          <a:solidFill>
                            <a:srgbClr val="000000"/>
                          </a:solidFill>
                          <a:effectLst/>
                          <a:latin typeface="Calibri" panose="020F0502020204030204" pitchFamily="34" charset="0"/>
                          <a:ea typeface="Times New Roman" panose="02020603050405020304" pitchFamily="18" charset="0"/>
                        </a:rPr>
                        <a:t>NO HA LUGAR A ACORDAR DE CONFORMIDAD CON LO SOLICITADO.</a:t>
                      </a:r>
                      <a:endParaRPr lang="es-ES" sz="600" b="0" i="0" kern="1200" dirty="0">
                        <a:solidFill>
                          <a:schemeClr val="tx1"/>
                        </a:solidFill>
                        <a:effectLst/>
                        <a:latin typeface="Montserrat" panose="00000500000000000000" pitchFamily="2" charset="0"/>
                        <a:ea typeface="+mn-ea"/>
                        <a:cs typeface="+mn-cs"/>
                      </a:endParaRPr>
                    </a:p>
                    <a:p>
                      <a:pPr marL="0" algn="just" defTabSz="914377" rtl="0" eaLnBrk="1" latinLnBrk="0" hangingPunct="1">
                        <a:lnSpc>
                          <a:spcPct val="107000"/>
                        </a:lnSpc>
                        <a:spcAft>
                          <a:spcPts val="800"/>
                        </a:spcAft>
                      </a:pPr>
                      <a:r>
                        <a:rPr lang="es-ES" sz="600" b="1" i="0" kern="1200" dirty="0">
                          <a:solidFill>
                            <a:schemeClr val="tx1"/>
                          </a:solidFill>
                          <a:effectLst/>
                          <a:latin typeface="Montserrat" panose="00000500000000000000" pitchFamily="2" charset="0"/>
                          <a:ea typeface="+mn-ea"/>
                          <a:cs typeface="+mn-cs"/>
                        </a:rPr>
                        <a:t>ESTATUS:</a:t>
                      </a:r>
                      <a:r>
                        <a:rPr lang="es-ES" sz="600" b="1" i="0" kern="1200" baseline="0" dirty="0">
                          <a:solidFill>
                            <a:schemeClr val="tx1"/>
                          </a:solidFill>
                          <a:effectLst/>
                          <a:latin typeface="Montserrat" panose="00000500000000000000" pitchFamily="2" charset="0"/>
                          <a:ea typeface="+mn-ea"/>
                          <a:cs typeface="+mn-cs"/>
                        </a:rPr>
                        <a:t> MISMO ESTATUS QUE EL TRIMESTRE INMEDIATO ANTERIOR.</a:t>
                      </a:r>
                      <a:endParaRPr lang="es-ES"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$36,353.71</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7630777"/>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1763192994"/>
              </p:ext>
            </p:extLst>
          </p:nvPr>
        </p:nvGraphicFramePr>
        <p:xfrm>
          <a:off x="539932" y="833064"/>
          <a:ext cx="11139787" cy="22180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2959235755"/>
                    </a:ext>
                  </a:extLst>
                </a:gridCol>
                <a:gridCol w="1696383">
                  <a:extLst>
                    <a:ext uri="{9D8B030D-6E8A-4147-A177-3AD203B41FA5}">
                      <a16:colId xmlns:a16="http://schemas.microsoft.com/office/drawing/2014/main" val="2837570979"/>
                    </a:ext>
                  </a:extLst>
                </a:gridCol>
                <a:gridCol w="2021811">
                  <a:extLst>
                    <a:ext uri="{9D8B030D-6E8A-4147-A177-3AD203B41FA5}">
                      <a16:colId xmlns:a16="http://schemas.microsoft.com/office/drawing/2014/main" val="3036823402"/>
                    </a:ext>
                  </a:extLst>
                </a:gridCol>
                <a:gridCol w="3263313">
                  <a:extLst>
                    <a:ext uri="{9D8B030D-6E8A-4147-A177-3AD203B41FA5}">
                      <a16:colId xmlns:a16="http://schemas.microsoft.com/office/drawing/2014/main" val="2518993550"/>
                    </a:ext>
                  </a:extLst>
                </a:gridCol>
                <a:gridCol w="2086253">
                  <a:extLst>
                    <a:ext uri="{9D8B030D-6E8A-4147-A177-3AD203B41FA5}">
                      <a16:colId xmlns:a16="http://schemas.microsoft.com/office/drawing/2014/main" val="2654223925"/>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a:effectLst/>
                          <a:latin typeface="Montserrat" panose="00000500000000000000" pitchFamily="2" charset="0"/>
                          <a:ea typeface="+mn-ea"/>
                          <a:cs typeface="+mn-cs"/>
                        </a:rPr>
                        <a:t>CUANTIFICACIÓN</a:t>
                      </a:r>
                      <a:r>
                        <a:rPr lang="es-ES" sz="700" baseline="0" dirty="0">
                          <a:effectLst/>
                          <a:latin typeface="Montserrat" panose="00000500000000000000" pitchFamily="2" charset="0"/>
                          <a:ea typeface="+mn-ea"/>
                          <a:cs typeface="+mn-cs"/>
                        </a:rPr>
                        <a:t> DE PRESTACIONES</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3014057726"/>
                  </a:ext>
                </a:extLst>
              </a:tr>
            </a:tbl>
          </a:graphicData>
        </a:graphic>
      </p:graphicFrame>
    </p:spTree>
    <p:extLst>
      <p:ext uri="{BB962C8B-B14F-4D97-AF65-F5344CB8AC3E}">
        <p14:creationId xmlns:p14="http://schemas.microsoft.com/office/powerpoint/2010/main" val="63382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152243485"/>
              </p:ext>
            </p:extLst>
          </p:nvPr>
        </p:nvGraphicFramePr>
        <p:xfrm>
          <a:off x="624738" y="808714"/>
          <a:ext cx="11142070" cy="717279"/>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696894666"/>
                    </a:ext>
                  </a:extLst>
                </a:gridCol>
                <a:gridCol w="1709531">
                  <a:extLst>
                    <a:ext uri="{9D8B030D-6E8A-4147-A177-3AD203B41FA5}">
                      <a16:colId xmlns:a16="http://schemas.microsoft.com/office/drawing/2014/main" val="3668319216"/>
                    </a:ext>
                  </a:extLst>
                </a:gridCol>
                <a:gridCol w="2027582">
                  <a:extLst>
                    <a:ext uri="{9D8B030D-6E8A-4147-A177-3AD203B41FA5}">
                      <a16:colId xmlns:a16="http://schemas.microsoft.com/office/drawing/2014/main" val="2785838978"/>
                    </a:ext>
                  </a:extLst>
                </a:gridCol>
                <a:gridCol w="3299792">
                  <a:extLst>
                    <a:ext uri="{9D8B030D-6E8A-4147-A177-3AD203B41FA5}">
                      <a16:colId xmlns:a16="http://schemas.microsoft.com/office/drawing/2014/main" val="2217852939"/>
                    </a:ext>
                  </a:extLst>
                </a:gridCol>
                <a:gridCol w="2043485">
                  <a:extLst>
                    <a:ext uri="{9D8B030D-6E8A-4147-A177-3AD203B41FA5}">
                      <a16:colId xmlns:a16="http://schemas.microsoft.com/office/drawing/2014/main" val="1445512554"/>
                    </a:ext>
                  </a:extLst>
                </a:gridCol>
              </a:tblGrid>
              <a:tr h="717279">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s-ES" sz="600" b="1" kern="1200" dirty="0">
                          <a:solidFill>
                            <a:schemeClr val="bg1"/>
                          </a:solidFill>
                          <a:effectLst/>
                          <a:latin typeface="Montserrat" panose="00000500000000000000" pitchFamily="2" charset="0"/>
                          <a:ea typeface="+mn-ea"/>
                          <a:cs typeface="+mn-cs"/>
                        </a:rPr>
                        <a:t>ADMINISTRATIVO</a:t>
                      </a:r>
                    </a:p>
                    <a:p>
                      <a:pPr marL="0" marR="0" lvl="0" indent="0" algn="l" defTabSz="914377" rtl="0" eaLnBrk="1" fontAlgn="auto" latinLnBrk="0" hangingPunct="1">
                        <a:lnSpc>
                          <a:spcPct val="107000"/>
                        </a:lnSpc>
                        <a:spcBef>
                          <a:spcPts val="0"/>
                        </a:spcBef>
                        <a:spcAft>
                          <a:spcPts val="0"/>
                        </a:spcAft>
                        <a:buClrTx/>
                        <a:buSzTx/>
                        <a:buFontTx/>
                        <a:buNone/>
                        <a:tabLst/>
                        <a:defRPr/>
                      </a:pPr>
                      <a:endParaRPr lang="es-ES"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bg1"/>
                          </a:solidFill>
                          <a:effectLst/>
                          <a:latin typeface="Montserrat" panose="00000500000000000000" pitchFamily="2" charset="0"/>
                          <a:ea typeface="+mn-ea"/>
                          <a:cs typeface="+mn-cs"/>
                        </a:rPr>
                        <a:t>9. EXP.</a:t>
                      </a:r>
                      <a:r>
                        <a:rPr lang="es-ES" sz="600" b="1" kern="1200" baseline="0" dirty="0">
                          <a:solidFill>
                            <a:schemeClr val="bg1"/>
                          </a:solidFill>
                          <a:effectLst/>
                          <a:latin typeface="Montserrat" panose="00000500000000000000" pitchFamily="2" charset="0"/>
                          <a:ea typeface="+mn-ea"/>
                          <a:cs typeface="+mn-cs"/>
                        </a:rPr>
                        <a:t> </a:t>
                      </a:r>
                      <a:r>
                        <a:rPr lang="es-ES" sz="600" b="1" kern="1200" dirty="0">
                          <a:solidFill>
                            <a:schemeClr val="lt1"/>
                          </a:solidFill>
                          <a:effectLst/>
                          <a:latin typeface="Montserrat" panose="00000500000000000000" pitchFamily="2" charset="0"/>
                          <a:ea typeface="+mn-ea"/>
                          <a:cs typeface="+mn-cs"/>
                        </a:rPr>
                        <a:t>669/2022 </a:t>
                      </a: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PROMOVIDO</a:t>
                      </a:r>
                      <a:r>
                        <a:rPr lang="es-ES" sz="600" b="1" kern="1200" baseline="0" dirty="0">
                          <a:solidFill>
                            <a:schemeClr val="lt1"/>
                          </a:solidFill>
                          <a:effectLst/>
                          <a:latin typeface="Montserrat" panose="00000500000000000000" pitchFamily="2" charset="0"/>
                          <a:ea typeface="+mn-ea"/>
                          <a:cs typeface="+mn-cs"/>
                        </a:rPr>
                        <a:t> POR  ENGO VS API</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77" rtl="0" eaLnBrk="1" latinLnBrk="0" hangingPunct="1">
                        <a:lnSpc>
                          <a:spcPct val="107000"/>
                        </a:lnSpc>
                        <a:spcAft>
                          <a:spcPts val="0"/>
                        </a:spcAft>
                      </a:pPr>
                      <a:r>
                        <a:rPr lang="es-ES" sz="600" b="0" kern="1200" dirty="0">
                          <a:solidFill>
                            <a:schemeClr val="tx1"/>
                          </a:solidFill>
                          <a:effectLst/>
                          <a:latin typeface="Montserrat" panose="00000500000000000000" pitchFamily="2" charset="0"/>
                          <a:ea typeface="+mn-ea"/>
                          <a:cs typeface="+mn-cs"/>
                        </a:rPr>
                        <a:t>JUICIO PROMOVIDO EN CONTRA DE LA RESOLUCIÓN ADMINISTRATIVA CONTENIDA EN EL OFICIO API-GI-283/2018, DE FECHA 11 DE DICIEMBRE DE 2018</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i="0" kern="1200" dirty="0">
                          <a:solidFill>
                            <a:schemeClr val="tx1"/>
                          </a:solidFill>
                          <a:effectLst/>
                          <a:latin typeface="Montserrat" panose="00000500000000000000" pitchFamily="2" charset="0"/>
                          <a:ea typeface="+mn-ea"/>
                          <a:cs typeface="+mn-cs"/>
                        </a:rPr>
                        <a:t>ÚNICO. HA RESULTADO PROCEDENTE PERO INFUNDADA LA QUEJA INTERPUESTA POR LA PARTE ACTORA.</a:t>
                      </a:r>
                    </a:p>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1" i="0" kern="1200" dirty="0">
                          <a:solidFill>
                            <a:schemeClr val="tx1"/>
                          </a:solidFill>
                          <a:effectLst/>
                          <a:latin typeface="Montserrat" panose="00000500000000000000" pitchFamily="2" charset="0"/>
                          <a:ea typeface="+mn-ea"/>
                          <a:cs typeface="+mn-cs"/>
                        </a:rPr>
                        <a:t>ESTATUS:</a:t>
                      </a:r>
                      <a:r>
                        <a:rPr lang="es-ES" sz="600" b="1" i="0" kern="1200" baseline="0" dirty="0">
                          <a:solidFill>
                            <a:schemeClr val="tx1"/>
                          </a:solidFill>
                          <a:effectLst/>
                          <a:latin typeface="Montserrat" panose="00000500000000000000" pitchFamily="2" charset="0"/>
                          <a:ea typeface="+mn-ea"/>
                          <a:cs typeface="+mn-cs"/>
                        </a:rPr>
                        <a:t> MISMO ESTATUS QUE EL TRIMESTRE INMEDIATO ANTERIOR.</a:t>
                      </a: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$8,049,801.80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557017"/>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944855162"/>
              </p:ext>
            </p:extLst>
          </p:nvPr>
        </p:nvGraphicFramePr>
        <p:xfrm>
          <a:off x="627021" y="580368"/>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2620263419"/>
                    </a:ext>
                  </a:extLst>
                </a:gridCol>
                <a:gridCol w="1696383">
                  <a:extLst>
                    <a:ext uri="{9D8B030D-6E8A-4147-A177-3AD203B41FA5}">
                      <a16:colId xmlns:a16="http://schemas.microsoft.com/office/drawing/2014/main" val="194057601"/>
                    </a:ext>
                  </a:extLst>
                </a:gridCol>
                <a:gridCol w="2021811">
                  <a:extLst>
                    <a:ext uri="{9D8B030D-6E8A-4147-A177-3AD203B41FA5}">
                      <a16:colId xmlns:a16="http://schemas.microsoft.com/office/drawing/2014/main" val="338301066"/>
                    </a:ext>
                  </a:extLst>
                </a:gridCol>
                <a:gridCol w="3263313">
                  <a:extLst>
                    <a:ext uri="{9D8B030D-6E8A-4147-A177-3AD203B41FA5}">
                      <a16:colId xmlns:a16="http://schemas.microsoft.com/office/drawing/2014/main" val="2061402978"/>
                    </a:ext>
                  </a:extLst>
                </a:gridCol>
                <a:gridCol w="2086253">
                  <a:extLst>
                    <a:ext uri="{9D8B030D-6E8A-4147-A177-3AD203B41FA5}">
                      <a16:colId xmlns:a16="http://schemas.microsoft.com/office/drawing/2014/main" val="75947610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a:effectLst/>
                          <a:latin typeface="Montserrat" panose="00000500000000000000" pitchFamily="2" charset="0"/>
                          <a:ea typeface="+mn-ea"/>
                          <a:cs typeface="+mn-cs"/>
                        </a:rPr>
                        <a:t>CUANTIFICACIÓN</a:t>
                      </a:r>
                      <a:r>
                        <a:rPr lang="es-ES" sz="700" baseline="0" dirty="0">
                          <a:effectLst/>
                          <a:latin typeface="Montserrat" panose="00000500000000000000" pitchFamily="2" charset="0"/>
                          <a:ea typeface="+mn-ea"/>
                          <a:cs typeface="+mn-cs"/>
                        </a:rPr>
                        <a:t> DE PRESTACIONES</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3646280324"/>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974394535"/>
              </p:ext>
            </p:extLst>
          </p:nvPr>
        </p:nvGraphicFramePr>
        <p:xfrm>
          <a:off x="624738" y="1541930"/>
          <a:ext cx="11142070" cy="2322587"/>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3860877062"/>
                    </a:ext>
                  </a:extLst>
                </a:gridCol>
                <a:gridCol w="1709531">
                  <a:extLst>
                    <a:ext uri="{9D8B030D-6E8A-4147-A177-3AD203B41FA5}">
                      <a16:colId xmlns:a16="http://schemas.microsoft.com/office/drawing/2014/main" val="2010196533"/>
                    </a:ext>
                  </a:extLst>
                </a:gridCol>
                <a:gridCol w="2027582">
                  <a:extLst>
                    <a:ext uri="{9D8B030D-6E8A-4147-A177-3AD203B41FA5}">
                      <a16:colId xmlns:a16="http://schemas.microsoft.com/office/drawing/2014/main" val="4036229670"/>
                    </a:ext>
                  </a:extLst>
                </a:gridCol>
                <a:gridCol w="3299792">
                  <a:extLst>
                    <a:ext uri="{9D8B030D-6E8A-4147-A177-3AD203B41FA5}">
                      <a16:colId xmlns:a16="http://schemas.microsoft.com/office/drawing/2014/main" val="1395632639"/>
                    </a:ext>
                  </a:extLst>
                </a:gridCol>
                <a:gridCol w="2043485">
                  <a:extLst>
                    <a:ext uri="{9D8B030D-6E8A-4147-A177-3AD203B41FA5}">
                      <a16:colId xmlns:a16="http://schemas.microsoft.com/office/drawing/2014/main" val="2678323747"/>
                    </a:ext>
                  </a:extLst>
                </a:gridCol>
              </a:tblGrid>
              <a:tr h="2322587">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DEMANDA LABORAL </a:t>
                      </a:r>
                    </a:p>
                    <a:p>
                      <a:pPr marL="0" indent="0" algn="l" defTabSz="914377" rtl="0" eaLnBrk="1" latinLnBrk="0" hangingPunct="1">
                        <a:lnSpc>
                          <a:spcPct val="107000"/>
                        </a:lnSpc>
                        <a:spcAft>
                          <a:spcPts val="800"/>
                        </a:spcAft>
                        <a:buNone/>
                      </a:pPr>
                      <a:r>
                        <a:rPr lang="es-MX" sz="600" b="1" kern="1200" dirty="0">
                          <a:solidFill>
                            <a:schemeClr val="lt1"/>
                          </a:solidFill>
                          <a:effectLst/>
                          <a:latin typeface="Montserrat" panose="00000500000000000000" pitchFamily="2" charset="0"/>
                          <a:ea typeface="+mn-ea"/>
                          <a:cs typeface="+mn-cs"/>
                        </a:rPr>
                        <a:t>10. EXP.</a:t>
                      </a:r>
                      <a:r>
                        <a:rPr lang="es-MX" sz="600" b="1" kern="1200" baseline="0" dirty="0">
                          <a:solidFill>
                            <a:schemeClr val="lt1"/>
                          </a:solidFill>
                          <a:effectLst/>
                          <a:latin typeface="Montserrat" panose="00000500000000000000" pitchFamily="2" charset="0"/>
                          <a:ea typeface="+mn-ea"/>
                          <a:cs typeface="+mn-cs"/>
                        </a:rPr>
                        <a:t> </a:t>
                      </a:r>
                      <a:r>
                        <a:rPr lang="es-MX" sz="600" b="1" kern="1200" dirty="0">
                          <a:solidFill>
                            <a:schemeClr val="bg1"/>
                          </a:solidFill>
                          <a:effectLst/>
                          <a:latin typeface="Montserrat" panose="00000500000000000000" pitchFamily="2" charset="0"/>
                          <a:ea typeface="+mn-ea"/>
                          <a:cs typeface="+mn-cs"/>
                        </a:rPr>
                        <a:t>276/2018 Y 292/2018 </a:t>
                      </a:r>
                    </a:p>
                    <a:p>
                      <a:pPr marL="0" indent="0" algn="l" defTabSz="914377" rtl="0" eaLnBrk="1" latinLnBrk="0" hangingPunct="1">
                        <a:lnSpc>
                          <a:spcPct val="107000"/>
                        </a:lnSpc>
                        <a:spcAft>
                          <a:spcPts val="800"/>
                        </a:spcAft>
                        <a:buNone/>
                      </a:pPr>
                      <a:r>
                        <a:rPr lang="es-MX" sz="600" b="1" kern="1200" dirty="0">
                          <a:solidFill>
                            <a:schemeClr val="bg1"/>
                          </a:solidFill>
                          <a:effectLst/>
                          <a:latin typeface="Montserrat" panose="00000500000000000000" pitchFamily="2" charset="0"/>
                          <a:ea typeface="+mn-ea"/>
                          <a:cs typeface="+mn-cs"/>
                        </a:rPr>
                        <a:t>JOSÉ DE JESÚS ZEPEDA CÁRDENAS.</a:t>
                      </a:r>
                    </a:p>
                    <a:p>
                      <a:pPr marL="0" algn="l" defTabSz="914377" rtl="0" eaLnBrk="1" latinLnBrk="0" hangingPunct="1">
                        <a:lnSpc>
                          <a:spcPct val="107000"/>
                        </a:lnSpc>
                        <a:spcAft>
                          <a:spcPts val="800"/>
                        </a:spcAft>
                      </a:pPr>
                      <a:r>
                        <a:rPr lang="es-MX" sz="600" b="1" kern="1200" dirty="0">
                          <a:solidFill>
                            <a:schemeClr val="bg1"/>
                          </a:solidFill>
                          <a:effectLst/>
                          <a:latin typeface="Montserrat" panose="00000500000000000000" pitchFamily="2" charset="0"/>
                          <a:ea typeface="+mn-ea"/>
                          <a:cs typeface="+mn-cs"/>
                        </a:rPr>
                        <a:t>(PTU) </a:t>
                      </a:r>
                    </a:p>
                    <a:p>
                      <a:pPr marL="0" algn="l" defTabSz="914377" rtl="0" eaLnBrk="1" latinLnBrk="0" hangingPunct="1">
                        <a:lnSpc>
                          <a:spcPct val="107000"/>
                        </a:lnSpc>
                        <a:spcAft>
                          <a:spcPts val="800"/>
                        </a:spcAft>
                      </a:pP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l"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DESPACHO EXTERNO  DESPACHO  PÉREZ REGUERA, LLANES Y ASOCIADOS, S.C.</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APIMAN INTERPONE EXCEPCIÓN DE FALTA DE ACCIÓN Y PRESCRIPCIÓN.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r>
                        <a:rPr lang="es-MX" sz="600" b="0" kern="1200" dirty="0">
                          <a:solidFill>
                            <a:schemeClr val="tx1"/>
                          </a:solidFill>
                          <a:effectLst/>
                          <a:latin typeface="Montserrat" panose="00000500000000000000" pitchFamily="2" charset="0"/>
                          <a:ea typeface="+mn-ea"/>
                          <a:cs typeface="+mn-cs"/>
                        </a:rPr>
                        <a:t>CON FECHA 11 DE JULIO DE 2022 SE NOTIFICÓ A ESTA ADMINISTRACIÓN DEL ACUERDO 30 DE MARZO DE 2022</a:t>
                      </a:r>
                    </a:p>
                    <a:p>
                      <a:pPr marL="0" algn="l" defTabSz="914377" rtl="0" eaLnBrk="1" latinLnBrk="0" hangingPunct="1"/>
                      <a:r>
                        <a:rPr lang="es-MX" sz="600" b="0" kern="1200" dirty="0">
                          <a:solidFill>
                            <a:schemeClr val="tx1"/>
                          </a:solidFill>
                          <a:effectLst/>
                          <a:latin typeface="Montserrat" panose="00000500000000000000" pitchFamily="2" charset="0"/>
                          <a:ea typeface="+mn-ea"/>
                          <a:cs typeface="+mn-cs"/>
                        </a:rPr>
                        <a:t>CON FECHA 13 DE JULIO DE 2022, SE DESAHOGÓ CONFESIONAL A CARGO DE ESTA ASIPONA</a:t>
                      </a:r>
                    </a:p>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1" kern="1200" dirty="0">
                          <a:solidFill>
                            <a:schemeClr val="tx1"/>
                          </a:solidFill>
                          <a:effectLst/>
                          <a:latin typeface="Montserrat" panose="00000500000000000000" pitchFamily="2" charset="0"/>
                          <a:ea typeface="+mn-ea"/>
                          <a:cs typeface="+mn-cs"/>
                        </a:rPr>
                        <a:t>ESTATUS: MISMO ESTATUS QUE EL TRIMESTRE INMEDIATO ANTERIOR.</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$2,005,553.42</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963796"/>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959827752"/>
              </p:ext>
            </p:extLst>
          </p:nvPr>
        </p:nvGraphicFramePr>
        <p:xfrm>
          <a:off x="624738" y="3873225"/>
          <a:ext cx="11142070" cy="116903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3860877062"/>
                    </a:ext>
                  </a:extLst>
                </a:gridCol>
                <a:gridCol w="1709531">
                  <a:extLst>
                    <a:ext uri="{9D8B030D-6E8A-4147-A177-3AD203B41FA5}">
                      <a16:colId xmlns:a16="http://schemas.microsoft.com/office/drawing/2014/main" val="2010196533"/>
                    </a:ext>
                  </a:extLst>
                </a:gridCol>
                <a:gridCol w="2027582">
                  <a:extLst>
                    <a:ext uri="{9D8B030D-6E8A-4147-A177-3AD203B41FA5}">
                      <a16:colId xmlns:a16="http://schemas.microsoft.com/office/drawing/2014/main" val="4036229670"/>
                    </a:ext>
                  </a:extLst>
                </a:gridCol>
                <a:gridCol w="3299792">
                  <a:extLst>
                    <a:ext uri="{9D8B030D-6E8A-4147-A177-3AD203B41FA5}">
                      <a16:colId xmlns:a16="http://schemas.microsoft.com/office/drawing/2014/main" val="1395632639"/>
                    </a:ext>
                  </a:extLst>
                </a:gridCol>
                <a:gridCol w="2043485">
                  <a:extLst>
                    <a:ext uri="{9D8B030D-6E8A-4147-A177-3AD203B41FA5}">
                      <a16:colId xmlns:a16="http://schemas.microsoft.com/office/drawing/2014/main" val="2678323747"/>
                    </a:ext>
                  </a:extLst>
                </a:gridCol>
              </a:tblGrid>
              <a:tr h="1169038">
                <a:tc>
                  <a:txBody>
                    <a:bodyPr/>
                    <a:lstStyle/>
                    <a:p>
                      <a:pPr marL="0" algn="just" defTabSz="914377" rtl="0" eaLnBrk="1" latinLnBrk="0" hangingPunct="1">
                        <a:lnSpc>
                          <a:spcPct val="107000"/>
                        </a:lnSpc>
                        <a:spcAft>
                          <a:spcPts val="800"/>
                        </a:spcAft>
                      </a:pPr>
                      <a:r>
                        <a:rPr lang="es-MX" sz="600" b="1" kern="1200" dirty="0">
                          <a:solidFill>
                            <a:schemeClr val="bg1"/>
                          </a:solidFill>
                          <a:effectLst/>
                          <a:latin typeface="Montserrat" panose="00000500000000000000" pitchFamily="2" charset="0"/>
                          <a:ea typeface="+mn-ea"/>
                          <a:cs typeface="+mn-cs"/>
                        </a:rPr>
                        <a:t>DEMANDA LABORAL</a:t>
                      </a:r>
                    </a:p>
                    <a:p>
                      <a:pPr marL="0" algn="just" defTabSz="914377" rtl="0" eaLnBrk="1" latinLnBrk="0" hangingPunct="1">
                        <a:lnSpc>
                          <a:spcPct val="107000"/>
                        </a:lnSpc>
                        <a:spcAft>
                          <a:spcPts val="800"/>
                        </a:spcAft>
                      </a:pPr>
                      <a:r>
                        <a:rPr lang="es-ES" sz="600" b="1" kern="1200" dirty="0">
                          <a:solidFill>
                            <a:schemeClr val="bg1"/>
                          </a:solidFill>
                          <a:effectLst/>
                          <a:latin typeface="Montserrat" panose="00000500000000000000" pitchFamily="2" charset="0"/>
                          <a:ea typeface="+mn-ea"/>
                          <a:cs typeface="+mn-cs"/>
                        </a:rPr>
                        <a:t>11.</a:t>
                      </a:r>
                      <a:r>
                        <a:rPr lang="es-ES" sz="600" b="1" kern="1200" baseline="0" dirty="0">
                          <a:solidFill>
                            <a:schemeClr val="bg1"/>
                          </a:solidFill>
                          <a:effectLst/>
                          <a:latin typeface="Montserrat" panose="00000500000000000000" pitchFamily="2" charset="0"/>
                          <a:ea typeface="+mn-ea"/>
                          <a:cs typeface="+mn-cs"/>
                        </a:rPr>
                        <a:t> EXP. </a:t>
                      </a:r>
                      <a:r>
                        <a:rPr lang="es-MX" sz="600" b="1" kern="1200" baseline="0" dirty="0">
                          <a:solidFill>
                            <a:schemeClr val="bg1"/>
                          </a:solidFill>
                          <a:effectLst/>
                          <a:latin typeface="Montserrat" panose="00000500000000000000" pitchFamily="2" charset="0"/>
                          <a:ea typeface="+mn-ea"/>
                          <a:cs typeface="+mn-cs"/>
                        </a:rPr>
                        <a:t>05</a:t>
                      </a:r>
                      <a:r>
                        <a:rPr lang="es-MX" sz="600" b="1" kern="1200" dirty="0">
                          <a:solidFill>
                            <a:schemeClr val="bg1"/>
                          </a:solidFill>
                          <a:effectLst/>
                          <a:latin typeface="Montserrat" panose="00000500000000000000" pitchFamily="2" charset="0"/>
                          <a:ea typeface="+mn-ea"/>
                          <a:cs typeface="+mn-cs"/>
                        </a:rPr>
                        <a:t>/2025 NUEVO</a:t>
                      </a:r>
                    </a:p>
                    <a:p>
                      <a:pPr marL="0" algn="just" defTabSz="914377" rtl="0" eaLnBrk="1" latinLnBrk="0" hangingPunct="1">
                        <a:lnSpc>
                          <a:spcPct val="107000"/>
                        </a:lnSpc>
                        <a:spcAft>
                          <a:spcPts val="800"/>
                        </a:spcAft>
                      </a:pPr>
                      <a:r>
                        <a:rPr lang="es-MX" sz="600" b="1" kern="1200" baseline="0" dirty="0">
                          <a:solidFill>
                            <a:schemeClr val="bg1"/>
                          </a:solidFill>
                          <a:effectLst/>
                          <a:latin typeface="Montserrat" panose="00000500000000000000" pitchFamily="2" charset="0"/>
                          <a:ea typeface="+mn-ea"/>
                          <a:cs typeface="+mn-cs"/>
                        </a:rPr>
                        <a:t>IRINEO ORTIZ ESPINOZA VS </a:t>
                      </a:r>
                      <a:r>
                        <a:rPr lang="es-MX" sz="600" b="1" kern="1200" dirty="0">
                          <a:solidFill>
                            <a:schemeClr val="bg1"/>
                          </a:solidFill>
                          <a:effectLst/>
                          <a:latin typeface="Montserrat" panose="00000500000000000000" pitchFamily="2" charset="0"/>
                          <a:ea typeface="+mn-ea"/>
                          <a:cs typeface="+mn-cs"/>
                        </a:rPr>
                        <a:t> ADMINISTRACIÓN DEL SISTEMA PORTUARIO NACIONAL MANZANILLO, S.A. DE C.V. Y DIMAC, S.A. DE C.V.</a:t>
                      </a:r>
                      <a:r>
                        <a:rPr lang="es-MX" sz="600" b="1" kern="1200" baseline="0" dirty="0">
                          <a:solidFill>
                            <a:schemeClr val="bg1"/>
                          </a:solidFill>
                          <a:effectLst/>
                          <a:latin typeface="Montserrat" panose="00000500000000000000" pitchFamily="2" charset="0"/>
                          <a:ea typeface="+mn-ea"/>
                          <a:cs typeface="+mn-cs"/>
                        </a:rPr>
                        <a:t> </a:t>
                      </a:r>
                      <a:endParaRPr lang="es-MX" sz="600" b="1" kern="1200" dirty="0">
                        <a:solidFill>
                          <a:schemeClr val="bg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0"/>
                        </a:spcAft>
                      </a:pPr>
                      <a:r>
                        <a:rPr lang="es-MX" sz="600" b="0" kern="1200" dirty="0">
                          <a:solidFill>
                            <a:schemeClr val="tx1"/>
                          </a:solidFill>
                          <a:effectLst/>
                          <a:latin typeface="Montserrat" panose="00000500000000000000" pitchFamily="2" charset="0"/>
                          <a:ea typeface="+mn-ea"/>
                          <a:cs typeface="+mn-cs"/>
                        </a:rPr>
                        <a:t>ASIPONA DESCONOCE LA RELACIÓN DE TRABAJO.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es-MX" sz="600" b="0" i="0" kern="1200" dirty="0">
                          <a:solidFill>
                            <a:schemeClr val="tx1"/>
                          </a:solidFill>
                          <a:effectLst/>
                          <a:latin typeface="Montserrat" panose="00000500000000000000" pitchFamily="2" charset="0"/>
                          <a:ea typeface="+mn-ea"/>
                          <a:cs typeface="+mn-cs"/>
                        </a:rPr>
                        <a:t> CON</a:t>
                      </a:r>
                      <a:r>
                        <a:rPr lang="es-MX" sz="600" b="0" i="0" kern="1200" baseline="0" dirty="0">
                          <a:solidFill>
                            <a:schemeClr val="tx1"/>
                          </a:solidFill>
                          <a:effectLst/>
                          <a:latin typeface="Montserrat" panose="00000500000000000000" pitchFamily="2" charset="0"/>
                          <a:ea typeface="+mn-ea"/>
                          <a:cs typeface="+mn-cs"/>
                        </a:rPr>
                        <a:t> FECHA 07 DE MARZO DE 2025, SE DICTO AUTO CON LO SIGUIENTE: PARTE ACTORA FORMULA REPLICA E INTERPONE INCIDENTE DE FALTA DE PERSONALIDAD</a:t>
                      </a:r>
                    </a:p>
                    <a:p>
                      <a:pPr marL="0" marR="0" lvl="0" indent="0" algn="just" defTabSz="914377" rtl="0" eaLnBrk="1" fontAlgn="auto" latinLnBrk="0" hangingPunct="1">
                        <a:lnSpc>
                          <a:spcPct val="107000"/>
                        </a:lnSpc>
                        <a:spcBef>
                          <a:spcPts val="0"/>
                        </a:spcBef>
                        <a:spcAft>
                          <a:spcPts val="0"/>
                        </a:spcAft>
                        <a:buClrTx/>
                        <a:buSzTx/>
                        <a:buFontTx/>
                        <a:buNone/>
                        <a:tabLst/>
                        <a:defRPr/>
                      </a:pPr>
                      <a:endParaRPr lang="es-ES" sz="600" b="0" i="0" kern="1200" baseline="0" dirty="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r>
                        <a:rPr lang="es-MX" sz="600" b="1" kern="1200" dirty="0">
                          <a:solidFill>
                            <a:schemeClr val="tx1"/>
                          </a:solidFill>
                          <a:effectLst/>
                          <a:latin typeface="Montserrat" panose="00000500000000000000" pitchFamily="2" charset="0"/>
                          <a:ea typeface="+mn-ea"/>
                          <a:cs typeface="+mn-cs"/>
                        </a:rPr>
                        <a:t>ESTATUS: MISMO ESTATUS QUE EL TRIMESTRE INMEDIATO ANTERIOR</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$162,320.39</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963796"/>
                  </a:ext>
                </a:extLst>
              </a:tr>
            </a:tbl>
          </a:graphicData>
        </a:graphic>
      </p:graphicFrame>
    </p:spTree>
    <p:extLst>
      <p:ext uri="{BB962C8B-B14F-4D97-AF65-F5344CB8AC3E}">
        <p14:creationId xmlns:p14="http://schemas.microsoft.com/office/powerpoint/2010/main" val="188570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8919396"/>
              </p:ext>
            </p:extLst>
          </p:nvPr>
        </p:nvGraphicFramePr>
        <p:xfrm>
          <a:off x="568234" y="589008"/>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1422609760"/>
                    </a:ext>
                  </a:extLst>
                </a:gridCol>
                <a:gridCol w="1696383">
                  <a:extLst>
                    <a:ext uri="{9D8B030D-6E8A-4147-A177-3AD203B41FA5}">
                      <a16:colId xmlns:a16="http://schemas.microsoft.com/office/drawing/2014/main" val="909615565"/>
                    </a:ext>
                  </a:extLst>
                </a:gridCol>
                <a:gridCol w="2021811">
                  <a:extLst>
                    <a:ext uri="{9D8B030D-6E8A-4147-A177-3AD203B41FA5}">
                      <a16:colId xmlns:a16="http://schemas.microsoft.com/office/drawing/2014/main" val="340287636"/>
                    </a:ext>
                  </a:extLst>
                </a:gridCol>
                <a:gridCol w="3263313">
                  <a:extLst>
                    <a:ext uri="{9D8B030D-6E8A-4147-A177-3AD203B41FA5}">
                      <a16:colId xmlns:a16="http://schemas.microsoft.com/office/drawing/2014/main" val="28680831"/>
                    </a:ext>
                  </a:extLst>
                </a:gridCol>
                <a:gridCol w="2086253">
                  <a:extLst>
                    <a:ext uri="{9D8B030D-6E8A-4147-A177-3AD203B41FA5}">
                      <a16:colId xmlns:a16="http://schemas.microsoft.com/office/drawing/2014/main" val="225006277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a:effectLst/>
                          <a:latin typeface="Montserrat" panose="00000500000000000000" pitchFamily="2" charset="0"/>
                          <a:ea typeface="+mn-ea"/>
                          <a:cs typeface="+mn-cs"/>
                        </a:rPr>
                        <a:t>CUANTIFICACIÓN</a:t>
                      </a:r>
                      <a:r>
                        <a:rPr lang="es-ES" sz="700" baseline="0" dirty="0">
                          <a:effectLst/>
                          <a:latin typeface="Montserrat" panose="00000500000000000000" pitchFamily="2" charset="0"/>
                          <a:ea typeface="+mn-ea"/>
                          <a:cs typeface="+mn-cs"/>
                        </a:rPr>
                        <a:t> DE PRESTACIONES</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9170285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58920633"/>
              </p:ext>
            </p:extLst>
          </p:nvPr>
        </p:nvGraphicFramePr>
        <p:xfrm>
          <a:off x="568234" y="817354"/>
          <a:ext cx="11142070" cy="116903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195437191"/>
                    </a:ext>
                  </a:extLst>
                </a:gridCol>
                <a:gridCol w="1709531">
                  <a:extLst>
                    <a:ext uri="{9D8B030D-6E8A-4147-A177-3AD203B41FA5}">
                      <a16:colId xmlns:a16="http://schemas.microsoft.com/office/drawing/2014/main" val="3073425174"/>
                    </a:ext>
                  </a:extLst>
                </a:gridCol>
                <a:gridCol w="2027582">
                  <a:extLst>
                    <a:ext uri="{9D8B030D-6E8A-4147-A177-3AD203B41FA5}">
                      <a16:colId xmlns:a16="http://schemas.microsoft.com/office/drawing/2014/main" val="3752534625"/>
                    </a:ext>
                  </a:extLst>
                </a:gridCol>
                <a:gridCol w="3299792">
                  <a:extLst>
                    <a:ext uri="{9D8B030D-6E8A-4147-A177-3AD203B41FA5}">
                      <a16:colId xmlns:a16="http://schemas.microsoft.com/office/drawing/2014/main" val="1913229409"/>
                    </a:ext>
                  </a:extLst>
                </a:gridCol>
                <a:gridCol w="2043485">
                  <a:extLst>
                    <a:ext uri="{9D8B030D-6E8A-4147-A177-3AD203B41FA5}">
                      <a16:colId xmlns:a16="http://schemas.microsoft.com/office/drawing/2014/main" val="2921056302"/>
                    </a:ext>
                  </a:extLst>
                </a:gridCol>
              </a:tblGrid>
              <a:tr h="1169038">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DEMANDA LABORAL</a:t>
                      </a:r>
                    </a:p>
                    <a:p>
                      <a:pPr marL="0" marR="0" indent="0" algn="just" defTabSz="914377" rtl="0" eaLnBrk="1" fontAlgn="auto" latinLnBrk="0" hangingPunct="1">
                        <a:lnSpc>
                          <a:spcPct val="107000"/>
                        </a:lnSpc>
                        <a:spcBef>
                          <a:spcPts val="0"/>
                        </a:spcBef>
                        <a:spcAft>
                          <a:spcPts val="800"/>
                        </a:spcAft>
                        <a:buClrTx/>
                        <a:buSzTx/>
                        <a:buFontTx/>
                        <a:buNone/>
                        <a:tabLst/>
                        <a:defRPr/>
                      </a:pPr>
                      <a:r>
                        <a:rPr lang="es-ES" sz="600" b="1" kern="1200" dirty="0">
                          <a:solidFill>
                            <a:schemeClr val="lt1"/>
                          </a:solidFill>
                          <a:effectLst/>
                          <a:latin typeface="Montserrat" panose="00000500000000000000" pitchFamily="2" charset="0"/>
                          <a:ea typeface="+mn-ea"/>
                          <a:cs typeface="+mn-cs"/>
                        </a:rPr>
                        <a:t>12.</a:t>
                      </a:r>
                      <a:r>
                        <a:rPr lang="es-ES" sz="600" b="1" kern="1200" baseline="0" dirty="0">
                          <a:solidFill>
                            <a:schemeClr val="lt1"/>
                          </a:solidFill>
                          <a:effectLst/>
                          <a:latin typeface="Montserrat" panose="00000500000000000000" pitchFamily="2" charset="0"/>
                          <a:ea typeface="+mn-ea"/>
                          <a:cs typeface="+mn-cs"/>
                        </a:rPr>
                        <a:t> </a:t>
                      </a:r>
                      <a:r>
                        <a:rPr lang="es-ES" sz="600" b="1" kern="1200" dirty="0">
                          <a:solidFill>
                            <a:schemeClr val="lt1"/>
                          </a:solidFill>
                          <a:effectLst/>
                          <a:latin typeface="Montserrat" panose="00000500000000000000" pitchFamily="2" charset="0"/>
                          <a:ea typeface="+mn-ea"/>
                          <a:cs typeface="+mn-cs"/>
                        </a:rPr>
                        <a:t>EXP. </a:t>
                      </a:r>
                      <a:r>
                        <a:rPr lang="es-MX" sz="600" b="1" kern="1200" dirty="0">
                          <a:solidFill>
                            <a:schemeClr val="lt1"/>
                          </a:solidFill>
                          <a:effectLst/>
                          <a:latin typeface="Montserrat" panose="00000500000000000000" pitchFamily="2" charset="0"/>
                          <a:ea typeface="+mn-ea"/>
                          <a:cs typeface="+mn-cs"/>
                        </a:rPr>
                        <a:t>186/2022</a:t>
                      </a:r>
                    </a:p>
                    <a:p>
                      <a:pPr marL="0" marR="0" indent="0" algn="just" defTabSz="914377" rtl="0" eaLnBrk="1" fontAlgn="auto" latinLnBrk="0" hangingPunct="1">
                        <a:lnSpc>
                          <a:spcPct val="107000"/>
                        </a:lnSpc>
                        <a:spcBef>
                          <a:spcPts val="0"/>
                        </a:spcBef>
                        <a:spcAft>
                          <a:spcPts val="800"/>
                        </a:spcAft>
                        <a:buClrTx/>
                        <a:buSzTx/>
                        <a:buFontTx/>
                        <a:buNone/>
                        <a:tabLst/>
                        <a:defRPr/>
                      </a:pPr>
                      <a:r>
                        <a:rPr lang="es-MX" sz="600" b="1" kern="1200" dirty="0">
                          <a:solidFill>
                            <a:schemeClr val="lt1"/>
                          </a:solidFill>
                          <a:effectLst/>
                          <a:latin typeface="Montserrat" panose="00000500000000000000" pitchFamily="2" charset="0"/>
                          <a:ea typeface="+mn-ea"/>
                          <a:cs typeface="+mn-cs"/>
                        </a:rPr>
                        <a:t>LAURA ORTIZ AMADOR, EN CONTRA DE ADMINISTRACIÓN DEL SISTEMA PORTUARIO NACIONAL MANZANILLO, S.A. DE C.V. Y DIMAC, S.A. DE C.V., ANTE EL TRIBUNAL LABORAL FEDERAL.</a:t>
                      </a:r>
                    </a:p>
                    <a:p>
                      <a:pPr marL="0" algn="just" defTabSz="914377" rtl="0" eaLnBrk="1" latinLnBrk="0" hangingPunct="1">
                        <a:lnSpc>
                          <a:spcPct val="107000"/>
                        </a:lnSpc>
                        <a:spcAft>
                          <a:spcPts val="800"/>
                        </a:spcAft>
                      </a:pP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0"/>
                        </a:spcAft>
                      </a:pPr>
                      <a:r>
                        <a:rPr lang="es-MX" sz="600" b="0" kern="1200" dirty="0">
                          <a:solidFill>
                            <a:schemeClr val="tx1"/>
                          </a:solidFill>
                          <a:effectLst/>
                          <a:latin typeface="Montserrat" panose="00000500000000000000" pitchFamily="2" charset="0"/>
                          <a:ea typeface="+mn-ea"/>
                          <a:cs typeface="+mn-cs"/>
                        </a:rPr>
                        <a:t>ASIPONA DESCONOCE LA RELACIÓN DE TRABAJO.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MX" sz="600" b="0" i="0" kern="1200" dirty="0">
                          <a:solidFill>
                            <a:schemeClr val="tx1"/>
                          </a:solidFill>
                          <a:effectLst/>
                          <a:latin typeface="Montserrat" panose="00000500000000000000" pitchFamily="2" charset="0"/>
                          <a:ea typeface="+mn-ea"/>
                          <a:cs typeface="+mn-cs"/>
                        </a:rPr>
                        <a:t>CON FECHA DE 24 DE ABRIL DE 2023, SE NOTIFICÓ ACUERDO DE FECHA 21 DE ABRIL DE 2023.</a:t>
                      </a:r>
                      <a:r>
                        <a:rPr lang="es-ES" sz="600" b="0" i="0" kern="1200" dirty="0">
                          <a:solidFill>
                            <a:schemeClr val="tx1"/>
                          </a:solidFill>
                          <a:effectLst/>
                          <a:latin typeface="Montserrat" panose="00000500000000000000" pitchFamily="2" charset="0"/>
                          <a:ea typeface="+mn-ea"/>
                          <a:cs typeface="+mn-cs"/>
                        </a:rPr>
                        <a:t> </a:t>
                      </a:r>
                    </a:p>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1" i="0" kern="1200" dirty="0">
                          <a:solidFill>
                            <a:schemeClr val="tx1"/>
                          </a:solidFill>
                          <a:effectLst/>
                          <a:latin typeface="Montserrat" panose="00000500000000000000" pitchFamily="2" charset="0"/>
                          <a:ea typeface="+mn-ea"/>
                          <a:cs typeface="+mn-cs"/>
                        </a:rPr>
                        <a:t>AMPARO DIRECTO 174/2023</a:t>
                      </a:r>
                    </a:p>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i="0" kern="1200" dirty="0">
                          <a:solidFill>
                            <a:schemeClr val="tx1"/>
                          </a:solidFill>
                          <a:effectLst/>
                          <a:latin typeface="Montserrat" panose="00000500000000000000" pitchFamily="2" charset="0"/>
                          <a:ea typeface="+mn-ea"/>
                          <a:cs typeface="+mn-cs"/>
                        </a:rPr>
                        <a:t>CON FECHA DE PUBLICACION 19 DE MAYO DE 2023 FUE PUBLICADO EL AUTO DE FECHA 18 DE MAYO DE 2023 	</a:t>
                      </a:r>
                      <a:endParaRPr lang="es-MX" sz="600" b="0" i="0" kern="1200" dirty="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800"/>
                        </a:spcAft>
                        <a:buClrTx/>
                        <a:buSzTx/>
                        <a:buFontTx/>
                        <a:buNone/>
                        <a:tabLst/>
                        <a:defRPr/>
                      </a:pPr>
                      <a:r>
                        <a:rPr lang="es-MX" sz="600" b="1" i="0" kern="1200" dirty="0">
                          <a:solidFill>
                            <a:schemeClr val="tx1"/>
                          </a:solidFill>
                          <a:effectLst/>
                          <a:latin typeface="Montserrat" panose="00000500000000000000" pitchFamily="2" charset="0"/>
                          <a:ea typeface="+mn-ea"/>
                          <a:cs typeface="+mn-cs"/>
                        </a:rPr>
                        <a:t>ESTATUS: MISMO ESTATUS QUE EL TRIMESTRE INMEDIATO ANTERIOR.</a:t>
                      </a:r>
                    </a:p>
                    <a:p>
                      <a:pPr marL="0" algn="just" defTabSz="914377" rtl="0" eaLnBrk="1" latinLnBrk="0" hangingPunct="1">
                        <a:lnSpc>
                          <a:spcPct val="107000"/>
                        </a:lnSpc>
                        <a:spcAft>
                          <a:spcPts val="800"/>
                        </a:spcAft>
                      </a:pP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377" rtl="0" eaLnBrk="1" fontAlgn="auto" latinLnBrk="0" hangingPunct="1">
                        <a:lnSpc>
                          <a:spcPct val="100000"/>
                        </a:lnSpc>
                        <a:spcBef>
                          <a:spcPts val="0"/>
                        </a:spcBef>
                        <a:spcAft>
                          <a:spcPts val="0"/>
                        </a:spcAft>
                        <a:buClrTx/>
                        <a:buSzTx/>
                        <a:buFontTx/>
                        <a:buNone/>
                        <a:tabLst/>
                        <a:defRPr/>
                      </a:pPr>
                      <a:r>
                        <a:rPr lang="es-ES" sz="600" b="1" kern="1200" dirty="0">
                          <a:solidFill>
                            <a:schemeClr val="tx1"/>
                          </a:solidFill>
                          <a:effectLst/>
                          <a:latin typeface="Montserrat" panose="00000500000000000000" pitchFamily="2" charset="0"/>
                          <a:ea typeface="+mn-ea"/>
                          <a:cs typeface="+mn-cs"/>
                        </a:rPr>
                        <a:t>$227,312.26</a:t>
                      </a:r>
                      <a:endParaRPr lang="es-MX" sz="600" b="1" kern="1200" dirty="0">
                        <a:solidFill>
                          <a:schemeClr val="tx1"/>
                        </a:solidFill>
                        <a:effectLst/>
                        <a:latin typeface="Montserrat" panose="00000500000000000000" pitchFamily="2" charset="0"/>
                        <a:ea typeface="+mn-ea"/>
                        <a:cs typeface="+mn-cs"/>
                      </a:endParaRPr>
                    </a:p>
                    <a:p>
                      <a:pPr marL="0" algn="r" defTabSz="914377" rtl="0" eaLnBrk="1" latinLnBrk="0" hangingPunct="1"/>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54361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273155109"/>
              </p:ext>
            </p:extLst>
          </p:nvPr>
        </p:nvGraphicFramePr>
        <p:xfrm>
          <a:off x="565951" y="1986392"/>
          <a:ext cx="11142070" cy="116903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3743365376"/>
                    </a:ext>
                  </a:extLst>
                </a:gridCol>
                <a:gridCol w="1709531">
                  <a:extLst>
                    <a:ext uri="{9D8B030D-6E8A-4147-A177-3AD203B41FA5}">
                      <a16:colId xmlns:a16="http://schemas.microsoft.com/office/drawing/2014/main" val="3994793332"/>
                    </a:ext>
                  </a:extLst>
                </a:gridCol>
                <a:gridCol w="2027582">
                  <a:extLst>
                    <a:ext uri="{9D8B030D-6E8A-4147-A177-3AD203B41FA5}">
                      <a16:colId xmlns:a16="http://schemas.microsoft.com/office/drawing/2014/main" val="1740705101"/>
                    </a:ext>
                  </a:extLst>
                </a:gridCol>
                <a:gridCol w="3299792">
                  <a:extLst>
                    <a:ext uri="{9D8B030D-6E8A-4147-A177-3AD203B41FA5}">
                      <a16:colId xmlns:a16="http://schemas.microsoft.com/office/drawing/2014/main" val="2409257361"/>
                    </a:ext>
                  </a:extLst>
                </a:gridCol>
                <a:gridCol w="2043485">
                  <a:extLst>
                    <a:ext uri="{9D8B030D-6E8A-4147-A177-3AD203B41FA5}">
                      <a16:colId xmlns:a16="http://schemas.microsoft.com/office/drawing/2014/main" val="1071907590"/>
                    </a:ext>
                  </a:extLst>
                </a:gridCol>
              </a:tblGrid>
              <a:tr h="1169038">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DEMANDA LABORAL </a:t>
                      </a:r>
                    </a:p>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13. EXP. 351/2018 POR EL REMANENTE DE UTILIDAD.</a:t>
                      </a:r>
                    </a:p>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(PTU)</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MX" sz="600" b="0" kern="1200" dirty="0">
                          <a:solidFill>
                            <a:schemeClr val="tx1"/>
                          </a:solidFill>
                          <a:effectLst/>
                          <a:latin typeface="Montserrat" panose="00000500000000000000" pitchFamily="2" charset="0"/>
                          <a:ea typeface="+mn-ea"/>
                          <a:cs typeface="+mn-cs"/>
                        </a:rPr>
                        <a:t>APIMAN INTERPONE EXCEPCIÓN DE FALTA DE ACCIÓN Y PRESCRIPCIÓN.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CON FECHA 13 DE JULIO DE 2022 SE PRESENTÓ EN LA OFICIALÍA DE PARTES, EL ESCRITO EN EL CUAL SE SOLICITA LA AUTORIZACIÓN DEL LIC. RICARDO DOROTEO PARA OIR Y RECIBIR NOTIFICACIONES.</a:t>
                      </a:r>
                    </a:p>
                    <a:p>
                      <a:pPr marL="0" marR="0" lvl="0" indent="0" algn="just" defTabSz="914377" rtl="0" eaLnBrk="1" fontAlgn="auto" latinLnBrk="0" hangingPunct="1">
                        <a:lnSpc>
                          <a:spcPct val="107000"/>
                        </a:lnSpc>
                        <a:spcBef>
                          <a:spcPts val="0"/>
                        </a:spcBef>
                        <a:spcAft>
                          <a:spcPts val="0"/>
                        </a:spcAft>
                        <a:buClrTx/>
                        <a:buSzTx/>
                        <a:buFontTx/>
                        <a:buNone/>
                        <a:tabLst/>
                        <a:defRPr/>
                      </a:pPr>
                      <a:endParaRPr lang="es-MX" sz="600" b="1" kern="1200" dirty="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0"/>
                        </a:spcAft>
                        <a:buClrTx/>
                        <a:buSzTx/>
                        <a:buFontTx/>
                        <a:buNone/>
                        <a:tabLst/>
                        <a:defRPr/>
                      </a:pPr>
                      <a:r>
                        <a:rPr lang="es-MX" sz="600" b="1" kern="1200" dirty="0">
                          <a:solidFill>
                            <a:schemeClr val="tx1"/>
                          </a:solidFill>
                          <a:effectLst/>
                          <a:latin typeface="Montserrat" panose="00000500000000000000" pitchFamily="2" charset="0"/>
                          <a:ea typeface="+mn-ea"/>
                          <a:cs typeface="+mn-cs"/>
                        </a:rPr>
                        <a:t>ESTATUS: MISMO ESTATUS QUE EL TRIMESTRE INMEDIATO ANTERIOR.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$2,891,385.41</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952196"/>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404620132"/>
              </p:ext>
            </p:extLst>
          </p:nvPr>
        </p:nvGraphicFramePr>
        <p:xfrm>
          <a:off x="565951" y="3155430"/>
          <a:ext cx="11142070" cy="1169038"/>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1538648772"/>
                    </a:ext>
                  </a:extLst>
                </a:gridCol>
                <a:gridCol w="1709531">
                  <a:extLst>
                    <a:ext uri="{9D8B030D-6E8A-4147-A177-3AD203B41FA5}">
                      <a16:colId xmlns:a16="http://schemas.microsoft.com/office/drawing/2014/main" val="2642631544"/>
                    </a:ext>
                  </a:extLst>
                </a:gridCol>
                <a:gridCol w="2027582">
                  <a:extLst>
                    <a:ext uri="{9D8B030D-6E8A-4147-A177-3AD203B41FA5}">
                      <a16:colId xmlns:a16="http://schemas.microsoft.com/office/drawing/2014/main" val="4182076884"/>
                    </a:ext>
                  </a:extLst>
                </a:gridCol>
                <a:gridCol w="3299792">
                  <a:extLst>
                    <a:ext uri="{9D8B030D-6E8A-4147-A177-3AD203B41FA5}">
                      <a16:colId xmlns:a16="http://schemas.microsoft.com/office/drawing/2014/main" val="3939084598"/>
                    </a:ext>
                  </a:extLst>
                </a:gridCol>
                <a:gridCol w="2043485">
                  <a:extLst>
                    <a:ext uri="{9D8B030D-6E8A-4147-A177-3AD203B41FA5}">
                      <a16:colId xmlns:a16="http://schemas.microsoft.com/office/drawing/2014/main" val="2647183837"/>
                    </a:ext>
                  </a:extLst>
                </a:gridCol>
              </a:tblGrid>
              <a:tr h="1169038">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DEMANDA LABORAL </a:t>
                      </a:r>
                    </a:p>
                    <a:p>
                      <a:pPr marL="0" algn="l"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14. EXP. </a:t>
                      </a:r>
                      <a:r>
                        <a:rPr lang="es-MX" sz="600" b="1" kern="1200" dirty="0">
                          <a:solidFill>
                            <a:schemeClr val="bg1"/>
                          </a:solidFill>
                          <a:effectLst/>
                          <a:latin typeface="Montserrat" panose="00000500000000000000" pitchFamily="2" charset="0"/>
                          <a:ea typeface="+mn-ea"/>
                          <a:cs typeface="+mn-cs"/>
                        </a:rPr>
                        <a:t>3039-17 </a:t>
                      </a:r>
                    </a:p>
                    <a:p>
                      <a:pPr marL="0" algn="l" defTabSz="914377" rtl="0" eaLnBrk="1" latinLnBrk="0" hangingPunct="1">
                        <a:lnSpc>
                          <a:spcPct val="107000"/>
                        </a:lnSpc>
                        <a:spcAft>
                          <a:spcPts val="800"/>
                        </a:spcAft>
                      </a:pPr>
                      <a:r>
                        <a:rPr lang="es-MX" sz="600" b="1" kern="1200" dirty="0">
                          <a:solidFill>
                            <a:schemeClr val="bg1"/>
                          </a:solidFill>
                          <a:effectLst/>
                          <a:latin typeface="Montserrat" panose="00000500000000000000" pitchFamily="2" charset="0"/>
                          <a:ea typeface="+mn-ea"/>
                          <a:cs typeface="+mn-cs"/>
                        </a:rPr>
                        <a:t>JOSE LUIS LEÓN RAMÍREZ.</a:t>
                      </a:r>
                    </a:p>
                    <a:p>
                      <a:pPr marL="0" algn="l" defTabSz="914377" rtl="0" eaLnBrk="1" latinLnBrk="0" hangingPunct="1">
                        <a:lnSpc>
                          <a:spcPct val="107000"/>
                        </a:lnSpc>
                        <a:spcAft>
                          <a:spcPts val="800"/>
                        </a:spcAft>
                      </a:pPr>
                      <a:r>
                        <a:rPr lang="es-MX" sz="600" b="1" kern="1200" dirty="0">
                          <a:solidFill>
                            <a:schemeClr val="bg1"/>
                          </a:solidFill>
                          <a:effectLst/>
                          <a:latin typeface="Montserrat" panose="00000500000000000000" pitchFamily="2" charset="0"/>
                          <a:ea typeface="+mn-ea"/>
                          <a:cs typeface="+mn-cs"/>
                        </a:rPr>
                        <a:t>(DESPIDO INJUSTIFICADO)</a:t>
                      </a:r>
                      <a:endParaRPr lang="es-MX"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just" defTabSz="914377" rtl="0" eaLnBrk="1" latinLnBrk="0" hangingPunct="1">
                        <a:lnSpc>
                          <a:spcPct val="107000"/>
                        </a:lnSpc>
                        <a:spcAft>
                          <a:spcPts val="800"/>
                        </a:spcAft>
                      </a:pPr>
                      <a:r>
                        <a:rPr lang="es-ES" sz="600" b="0" kern="1200" dirty="0">
                          <a:solidFill>
                            <a:schemeClr val="tx1"/>
                          </a:solidFill>
                          <a:effectLst/>
                          <a:latin typeface="Montserrat" panose="00000500000000000000" pitchFamily="2" charset="0"/>
                          <a:ea typeface="+mn-ea"/>
                          <a:cs typeface="+mn-cs"/>
                        </a:rPr>
                        <a:t>A CARGO DE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APIMAN NIEGA LA RELACIÓN DE TRABAJO, EXCEPCIÓN DE FALTA DE ACCIÓN Y COMPETENCIA.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MX" sz="600" b="0" kern="1200" dirty="0">
                          <a:solidFill>
                            <a:schemeClr val="tx1"/>
                          </a:solidFill>
                          <a:effectLst/>
                          <a:latin typeface="Montserrat" panose="00000500000000000000" pitchFamily="2" charset="0"/>
                          <a:ea typeface="+mn-ea"/>
                          <a:cs typeface="+mn-cs"/>
                        </a:rPr>
                        <a:t>CON FECHA 30 DE AGOSTO DE 2021 SE INGRESA ESCRITO POR MEDIO DEL CUAL SE SOLICITA SE AUTORIZAN A NUEVOS LICENCIADOS EN DERECHO SIN REVOCAR A LOA ANTERIORES.                                                                                                     </a:t>
                      </a:r>
                    </a:p>
                    <a:p>
                      <a:pPr marL="0" marR="0" lvl="0" indent="0" algn="l" defTabSz="914377" rtl="0" eaLnBrk="1" fontAlgn="auto" latinLnBrk="0" hangingPunct="1">
                        <a:lnSpc>
                          <a:spcPct val="107000"/>
                        </a:lnSpc>
                        <a:spcBef>
                          <a:spcPts val="0"/>
                        </a:spcBef>
                        <a:spcAft>
                          <a:spcPts val="800"/>
                        </a:spcAft>
                        <a:buClrTx/>
                        <a:buSzTx/>
                        <a:buFontTx/>
                        <a:buNone/>
                        <a:tabLst/>
                        <a:defRPr/>
                      </a:pPr>
                      <a:r>
                        <a:rPr lang="es-MX" sz="600" b="1" kern="1200" dirty="0">
                          <a:solidFill>
                            <a:schemeClr val="tx1"/>
                          </a:solidFill>
                          <a:effectLst/>
                          <a:latin typeface="Montserrat" panose="00000500000000000000" pitchFamily="2" charset="0"/>
                          <a:ea typeface="+mn-ea"/>
                          <a:cs typeface="+mn-cs"/>
                        </a:rPr>
                        <a:t>ESTATUS: MISMO ESTATUS QUE EL TRIMESTRE INMEDIATO ANTERIOR.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$315,441.50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428118"/>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224086809"/>
              </p:ext>
            </p:extLst>
          </p:nvPr>
        </p:nvGraphicFramePr>
        <p:xfrm>
          <a:off x="565951" y="4335306"/>
          <a:ext cx="11142070" cy="688721"/>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2165225836"/>
                    </a:ext>
                  </a:extLst>
                </a:gridCol>
                <a:gridCol w="1709531">
                  <a:extLst>
                    <a:ext uri="{9D8B030D-6E8A-4147-A177-3AD203B41FA5}">
                      <a16:colId xmlns:a16="http://schemas.microsoft.com/office/drawing/2014/main" val="875817489"/>
                    </a:ext>
                  </a:extLst>
                </a:gridCol>
                <a:gridCol w="2027582">
                  <a:extLst>
                    <a:ext uri="{9D8B030D-6E8A-4147-A177-3AD203B41FA5}">
                      <a16:colId xmlns:a16="http://schemas.microsoft.com/office/drawing/2014/main" val="1655681051"/>
                    </a:ext>
                  </a:extLst>
                </a:gridCol>
                <a:gridCol w="3299792">
                  <a:extLst>
                    <a:ext uri="{9D8B030D-6E8A-4147-A177-3AD203B41FA5}">
                      <a16:colId xmlns:a16="http://schemas.microsoft.com/office/drawing/2014/main" val="2880191909"/>
                    </a:ext>
                  </a:extLst>
                </a:gridCol>
                <a:gridCol w="2043485">
                  <a:extLst>
                    <a:ext uri="{9D8B030D-6E8A-4147-A177-3AD203B41FA5}">
                      <a16:colId xmlns:a16="http://schemas.microsoft.com/office/drawing/2014/main" val="1071251914"/>
                    </a:ext>
                  </a:extLst>
                </a:gridCol>
              </a:tblGrid>
              <a:tr h="0">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EMANDA LABORAL</a:t>
                      </a: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15. EXP. </a:t>
                      </a:r>
                      <a:r>
                        <a:rPr lang="es-MX" sz="600" b="1" kern="1200" dirty="0">
                          <a:solidFill>
                            <a:schemeClr val="lt1"/>
                          </a:solidFill>
                          <a:effectLst/>
                          <a:latin typeface="Montserrat" panose="00000500000000000000" pitchFamily="2" charset="0"/>
                          <a:ea typeface="+mn-ea"/>
                          <a:cs typeface="+mn-cs"/>
                        </a:rPr>
                        <a:t>110/2020</a:t>
                      </a:r>
                    </a:p>
                    <a:p>
                      <a:pPr marL="0" algn="l" defTabSz="914377" rtl="0" eaLnBrk="1" latinLnBrk="0" hangingPunct="1">
                        <a:lnSpc>
                          <a:spcPct val="107000"/>
                        </a:lnSpc>
                        <a:spcAft>
                          <a:spcPts val="0"/>
                        </a:spcAft>
                      </a:pPr>
                      <a:endParaRPr lang="es-MX"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a:solidFill>
                            <a:schemeClr val="lt1"/>
                          </a:solidFill>
                          <a:effectLst/>
                          <a:latin typeface="Montserrat" panose="00000500000000000000" pitchFamily="2" charset="0"/>
                          <a:ea typeface="+mn-ea"/>
                          <a:cs typeface="+mn-cs"/>
                        </a:rPr>
                        <a:t>BASILIO DE LA CRUZ FLORES Y SERGIO MALVAEZ AGUILAR, POR EL REMANENTE DE UTILIDAD DE LOS AÑOS 2017 Y 2018</a:t>
                      </a:r>
                      <a:endParaRPr lang="es-ES"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0"/>
                        </a:spcAft>
                      </a:pPr>
                      <a:r>
                        <a:rPr lang="es-MX" sz="600" b="0" kern="1200" dirty="0">
                          <a:solidFill>
                            <a:schemeClr val="tx1"/>
                          </a:solidFill>
                          <a:effectLst/>
                          <a:latin typeface="Montserrat" panose="00000500000000000000" pitchFamily="2" charset="0"/>
                          <a:ea typeface="+mn-ea"/>
                          <a:cs typeface="+mn-cs"/>
                        </a:rPr>
                        <a:t>PRESENTA REPRESENTANTE LEGAL A AUDIENCIA, SE DESAHOGA AUDIENCIA DE CONCILIACIÓN, DEMANDA Y EXCEPCIONES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p>
                      <a:pPr marL="0" algn="l" defTabSz="914377" rtl="0" eaLnBrk="1" latinLnBrk="0" hangingPunct="1"/>
                      <a:r>
                        <a:rPr lang="es-MX" sz="600" b="0" kern="1200" dirty="0">
                          <a:solidFill>
                            <a:schemeClr val="tx1"/>
                          </a:solidFill>
                          <a:effectLst/>
                          <a:latin typeface="Montserrat" panose="00000500000000000000" pitchFamily="2" charset="0"/>
                          <a:ea typeface="+mn-ea"/>
                          <a:cs typeface="+mn-cs"/>
                        </a:rPr>
                        <a:t>CON FECHA 06 DE JUNIO DE 203, SE PRESENTÓ UN ESCRITO DIRIGIDO AL PRESIDENTE DE LA JUNTA FEDERAL NÚMERO 57 DE CONCILIACIÓN Y ARBITRAJE CON SEDE EN COLIMA.</a:t>
                      </a:r>
                    </a:p>
                    <a:p>
                      <a:pPr marL="0" algn="l" defTabSz="914377" rtl="0" eaLnBrk="1" latinLnBrk="0" hangingPunct="1"/>
                      <a:endParaRPr lang="es-MX" sz="600" b="0" kern="1200" dirty="0">
                        <a:solidFill>
                          <a:schemeClr val="tx1"/>
                        </a:solidFill>
                        <a:effectLst/>
                        <a:latin typeface="Montserrat" panose="00000500000000000000" pitchFamily="2" charset="0"/>
                        <a:ea typeface="+mn-ea"/>
                        <a:cs typeface="+mn-cs"/>
                      </a:endParaRPr>
                    </a:p>
                    <a:p>
                      <a:pPr marL="0" algn="l" defTabSz="914377" rtl="0" eaLnBrk="1" latinLnBrk="0" hangingPunct="1"/>
                      <a:r>
                        <a:rPr lang="es-MX" sz="600" b="1" kern="1200" dirty="0">
                          <a:solidFill>
                            <a:schemeClr val="tx1"/>
                          </a:solidFill>
                          <a:effectLst/>
                          <a:latin typeface="Montserrat" panose="00000500000000000000" pitchFamily="2" charset="0"/>
                          <a:ea typeface="+mn-ea"/>
                          <a:cs typeface="+mn-cs"/>
                        </a:rPr>
                        <a:t>ESTATUS: MISMO TRÁMITE QUE EL TRIMESTRE ANTERIOR INMEDIATO.</a:t>
                      </a:r>
                    </a:p>
                    <a:p>
                      <a:pPr marL="0" marR="0" lvl="0" indent="0" algn="just" defTabSz="914377" rtl="0" eaLnBrk="1" fontAlgn="auto" latinLnBrk="0" hangingPunct="1">
                        <a:lnSpc>
                          <a:spcPct val="107000"/>
                        </a:lnSpc>
                        <a:spcBef>
                          <a:spcPts val="0"/>
                        </a:spcBef>
                        <a:spcAft>
                          <a:spcPts val="800"/>
                        </a:spcAft>
                        <a:buClrTx/>
                        <a:buSzTx/>
                        <a:buFontTx/>
                        <a:buNone/>
                        <a:tabLst/>
                        <a:defRPr/>
                      </a:pP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$595,925.97</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458414"/>
                  </a:ext>
                </a:extLst>
              </a:tr>
            </a:tbl>
          </a:graphicData>
        </a:graphic>
      </p:graphicFrame>
    </p:spTree>
    <p:extLst>
      <p:ext uri="{BB962C8B-B14F-4D97-AF65-F5344CB8AC3E}">
        <p14:creationId xmlns:p14="http://schemas.microsoft.com/office/powerpoint/2010/main" val="13610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8E5BAC4-F2E4-D900-7C46-EFB34683DF41}"/>
              </a:ext>
            </a:extLst>
          </p:cNvPr>
          <p:cNvSpPr/>
          <p:nvPr/>
        </p:nvSpPr>
        <p:spPr>
          <a:xfrm>
            <a:off x="10010274" y="3628724"/>
            <a:ext cx="2002054" cy="3007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descr="Logotipo&#10;&#10;Descripción generada automáticamente">
            <a:extLst>
              <a:ext uri="{FF2B5EF4-FFF2-40B4-BE49-F238E27FC236}">
                <a16:creationId xmlns:a16="http://schemas.microsoft.com/office/drawing/2014/main" id="{9DA68E6B-A9FD-F88C-3A70-13013CD260E3}"/>
              </a:ext>
            </a:extLst>
          </p:cNvPr>
          <p:cNvPicPr>
            <a:picLocks noChangeAspect="1"/>
          </p:cNvPicPr>
          <p:nvPr/>
        </p:nvPicPr>
        <p:blipFill>
          <a:blip r:embed="rId3"/>
          <a:stretch>
            <a:fillRect/>
          </a:stretch>
        </p:blipFill>
        <p:spPr>
          <a:xfrm>
            <a:off x="6581278" y="222075"/>
            <a:ext cx="5184002" cy="720000"/>
          </a:xfrm>
          <a:prstGeom prst="rect">
            <a:avLst/>
          </a:prstGeom>
        </p:spPr>
      </p:pic>
      <p:sp>
        <p:nvSpPr>
          <p:cNvPr id="5" name="AutoShape 2" descr="https://usc-powerpoint.officeapps.live.com/pods/GetClipboardImage.ashx?Id=675e6261-8d26-4e7a-83d4-8bc9347e364d&amp;DC=PUS5&amp;pkey=f2d44ff2-b180-41f2-a441-5a917f52582d&amp;wdwaccluster=PUS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10" name="Tabla 9"/>
          <p:cNvGraphicFramePr>
            <a:graphicFrameLocks noGrp="1"/>
          </p:cNvGraphicFramePr>
          <p:nvPr>
            <p:extLst>
              <p:ext uri="{D42A27DB-BD31-4B8C-83A1-F6EECF244321}">
                <p14:modId xmlns:p14="http://schemas.microsoft.com/office/powerpoint/2010/main" val="2413783078"/>
              </p:ext>
            </p:extLst>
          </p:nvPr>
        </p:nvGraphicFramePr>
        <p:xfrm>
          <a:off x="625493" y="1109285"/>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1422609760"/>
                    </a:ext>
                  </a:extLst>
                </a:gridCol>
                <a:gridCol w="1696383">
                  <a:extLst>
                    <a:ext uri="{9D8B030D-6E8A-4147-A177-3AD203B41FA5}">
                      <a16:colId xmlns:a16="http://schemas.microsoft.com/office/drawing/2014/main" val="909615565"/>
                    </a:ext>
                  </a:extLst>
                </a:gridCol>
                <a:gridCol w="2021811">
                  <a:extLst>
                    <a:ext uri="{9D8B030D-6E8A-4147-A177-3AD203B41FA5}">
                      <a16:colId xmlns:a16="http://schemas.microsoft.com/office/drawing/2014/main" val="340287636"/>
                    </a:ext>
                  </a:extLst>
                </a:gridCol>
                <a:gridCol w="3263313">
                  <a:extLst>
                    <a:ext uri="{9D8B030D-6E8A-4147-A177-3AD203B41FA5}">
                      <a16:colId xmlns:a16="http://schemas.microsoft.com/office/drawing/2014/main" val="28680831"/>
                    </a:ext>
                  </a:extLst>
                </a:gridCol>
                <a:gridCol w="2086253">
                  <a:extLst>
                    <a:ext uri="{9D8B030D-6E8A-4147-A177-3AD203B41FA5}">
                      <a16:colId xmlns:a16="http://schemas.microsoft.com/office/drawing/2014/main" val="225006277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a:effectLst/>
                          <a:latin typeface="Montserrat" panose="00000500000000000000" pitchFamily="2" charset="0"/>
                          <a:ea typeface="+mn-ea"/>
                          <a:cs typeface="+mn-cs"/>
                        </a:rPr>
                        <a:t>CUANTIFICACIÓN</a:t>
                      </a:r>
                      <a:r>
                        <a:rPr lang="es-ES" sz="700" baseline="0" dirty="0">
                          <a:effectLst/>
                          <a:latin typeface="Montserrat" panose="00000500000000000000" pitchFamily="2" charset="0"/>
                          <a:ea typeface="+mn-ea"/>
                          <a:cs typeface="+mn-cs"/>
                        </a:rPr>
                        <a:t> DE PRESTACIONES</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9170285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78652821"/>
              </p:ext>
            </p:extLst>
          </p:nvPr>
        </p:nvGraphicFramePr>
        <p:xfrm>
          <a:off x="625493" y="1344180"/>
          <a:ext cx="11142070" cy="768414"/>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2811575280"/>
                    </a:ext>
                  </a:extLst>
                </a:gridCol>
                <a:gridCol w="1709531">
                  <a:extLst>
                    <a:ext uri="{9D8B030D-6E8A-4147-A177-3AD203B41FA5}">
                      <a16:colId xmlns:a16="http://schemas.microsoft.com/office/drawing/2014/main" val="3990890474"/>
                    </a:ext>
                  </a:extLst>
                </a:gridCol>
                <a:gridCol w="2027582">
                  <a:extLst>
                    <a:ext uri="{9D8B030D-6E8A-4147-A177-3AD203B41FA5}">
                      <a16:colId xmlns:a16="http://schemas.microsoft.com/office/drawing/2014/main" val="1968856791"/>
                    </a:ext>
                  </a:extLst>
                </a:gridCol>
                <a:gridCol w="3299792">
                  <a:extLst>
                    <a:ext uri="{9D8B030D-6E8A-4147-A177-3AD203B41FA5}">
                      <a16:colId xmlns:a16="http://schemas.microsoft.com/office/drawing/2014/main" val="1790874165"/>
                    </a:ext>
                  </a:extLst>
                </a:gridCol>
                <a:gridCol w="2043485">
                  <a:extLst>
                    <a:ext uri="{9D8B030D-6E8A-4147-A177-3AD203B41FA5}">
                      <a16:colId xmlns:a16="http://schemas.microsoft.com/office/drawing/2014/main" val="4144216884"/>
                    </a:ext>
                  </a:extLst>
                </a:gridCol>
              </a:tblGrid>
              <a:tr h="0">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DEMANDA LABORAL</a:t>
                      </a: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16. EXP. </a:t>
                      </a:r>
                      <a:r>
                        <a:rPr lang="es-MX" sz="600" b="1" kern="1200" dirty="0">
                          <a:solidFill>
                            <a:schemeClr val="bg1"/>
                          </a:solidFill>
                          <a:effectLst/>
                          <a:latin typeface="Montserrat" panose="00000500000000000000" pitchFamily="2" charset="0"/>
                          <a:ea typeface="+mn-ea"/>
                          <a:cs typeface="+mn-cs"/>
                        </a:rPr>
                        <a:t>249/2021 </a:t>
                      </a:r>
                    </a:p>
                    <a:p>
                      <a:pPr marL="0" algn="l" defTabSz="914377" rtl="0" eaLnBrk="1" latinLnBrk="0" hangingPunct="1">
                        <a:lnSpc>
                          <a:spcPct val="107000"/>
                        </a:lnSpc>
                        <a:spcAft>
                          <a:spcPts val="0"/>
                        </a:spcAft>
                      </a:pPr>
                      <a:endParaRPr lang="es-MX"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a:solidFill>
                            <a:schemeClr val="bg1"/>
                          </a:solidFill>
                          <a:effectLst/>
                          <a:latin typeface="Montserrat" panose="00000500000000000000" pitchFamily="2" charset="0"/>
                          <a:ea typeface="+mn-ea"/>
                          <a:cs typeface="+mn-cs"/>
                        </a:rPr>
                        <a:t>JOSÉ LUIS GONZÁLEZ ALCARAZ Y ORLANDO EZEQUIEL MEDINA ANGUIANO.</a:t>
                      </a:r>
                      <a:endParaRPr lang="es-ES"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PRESENTA REPRESENTANTE LEGAL A AUDIENCIA, SE DESAHOGA AUDIENCIA DE CONCILIACIÓN, DEMANDA Y EXCEPCIONES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endParaRPr lang="es-MX" sz="600" b="0" kern="1200" dirty="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800"/>
                        </a:spcAft>
                        <a:buClrTx/>
                        <a:buSzTx/>
                        <a:buFontTx/>
                        <a:buNone/>
                        <a:tabLst/>
                        <a:defRPr/>
                      </a:pPr>
                      <a:r>
                        <a:rPr lang="es-MX" sz="600" b="0" kern="1200" dirty="0">
                          <a:solidFill>
                            <a:schemeClr val="tx1"/>
                          </a:solidFill>
                          <a:effectLst/>
                          <a:latin typeface="Montserrat" panose="00000500000000000000" pitchFamily="2" charset="0"/>
                          <a:ea typeface="+mn-ea"/>
                          <a:cs typeface="+mn-cs"/>
                        </a:rPr>
                        <a:t>CON FECHA 08 DE JULIO DE 2022, SE LLEVÓ A CABO EL DESAHOGO DE LAS PRUEBAS TESTIMONIALES A CARGO DE LOS TESTIGOS.                                                                                                                                                                                                              </a:t>
                      </a:r>
                    </a:p>
                    <a:p>
                      <a:pPr marL="0" marR="0" lvl="0" indent="0" algn="l" defTabSz="914377" rtl="0" eaLnBrk="1" fontAlgn="auto" latinLnBrk="0" hangingPunct="1">
                        <a:lnSpc>
                          <a:spcPct val="100000"/>
                        </a:lnSpc>
                        <a:spcBef>
                          <a:spcPts val="0"/>
                        </a:spcBef>
                        <a:spcAft>
                          <a:spcPts val="800"/>
                        </a:spcAft>
                        <a:buClrTx/>
                        <a:buSzTx/>
                        <a:buFontTx/>
                        <a:buNone/>
                        <a:tabLst/>
                        <a:defRPr/>
                      </a:pPr>
                      <a:r>
                        <a:rPr lang="es-MX" sz="600" b="1" kern="1200" dirty="0">
                          <a:solidFill>
                            <a:schemeClr val="tx1"/>
                          </a:solidFill>
                          <a:effectLst/>
                          <a:latin typeface="Montserrat" panose="00000500000000000000" pitchFamily="2" charset="0"/>
                          <a:ea typeface="+mn-ea"/>
                          <a:cs typeface="+mn-cs"/>
                        </a:rPr>
                        <a:t>ESTATUS: MISMO ESATATUS QUE EL TRIMESTRE INMEDIATO ANTERIOR.</a:t>
                      </a:r>
                      <a:endParaRPr lang="es-MX" sz="600" b="0" kern="1200" dirty="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800"/>
                        </a:spcAft>
                        <a:buClrTx/>
                        <a:buSzTx/>
                        <a:buFontTx/>
                        <a:buNone/>
                        <a:tabLst/>
                        <a:defRPr/>
                      </a:pP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$191,566.84</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221494"/>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774780240"/>
              </p:ext>
            </p:extLst>
          </p:nvPr>
        </p:nvGraphicFramePr>
        <p:xfrm>
          <a:off x="625493" y="2112594"/>
          <a:ext cx="11142070" cy="4034537"/>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59418774"/>
                    </a:ext>
                  </a:extLst>
                </a:gridCol>
                <a:gridCol w="1709531">
                  <a:extLst>
                    <a:ext uri="{9D8B030D-6E8A-4147-A177-3AD203B41FA5}">
                      <a16:colId xmlns:a16="http://schemas.microsoft.com/office/drawing/2014/main" val="3504135115"/>
                    </a:ext>
                  </a:extLst>
                </a:gridCol>
                <a:gridCol w="2027582">
                  <a:extLst>
                    <a:ext uri="{9D8B030D-6E8A-4147-A177-3AD203B41FA5}">
                      <a16:colId xmlns:a16="http://schemas.microsoft.com/office/drawing/2014/main" val="3381064233"/>
                    </a:ext>
                  </a:extLst>
                </a:gridCol>
                <a:gridCol w="3299792">
                  <a:extLst>
                    <a:ext uri="{9D8B030D-6E8A-4147-A177-3AD203B41FA5}">
                      <a16:colId xmlns:a16="http://schemas.microsoft.com/office/drawing/2014/main" val="2733346475"/>
                    </a:ext>
                  </a:extLst>
                </a:gridCol>
                <a:gridCol w="2043485">
                  <a:extLst>
                    <a:ext uri="{9D8B030D-6E8A-4147-A177-3AD203B41FA5}">
                      <a16:colId xmlns:a16="http://schemas.microsoft.com/office/drawing/2014/main" val="2828509205"/>
                    </a:ext>
                  </a:extLst>
                </a:gridCol>
              </a:tblGrid>
              <a:tr h="0">
                <a:tc>
                  <a:txBody>
                    <a:bodyPr/>
                    <a:lstStyle/>
                    <a:p>
                      <a:pPr marL="0" algn="just" defTabSz="914377" rtl="0" eaLnBrk="1" latinLnBrk="0" hangingPunct="1">
                        <a:lnSpc>
                          <a:spcPct val="107000"/>
                        </a:lnSpc>
                        <a:spcAft>
                          <a:spcPts val="800"/>
                        </a:spcAft>
                      </a:pPr>
                      <a:r>
                        <a:rPr lang="es-MX" sz="600" b="1" kern="1200" dirty="0">
                          <a:solidFill>
                            <a:schemeClr val="lt1"/>
                          </a:solidFill>
                          <a:effectLst/>
                          <a:latin typeface="Montserrat" panose="00000500000000000000" pitchFamily="2" charset="0"/>
                          <a:ea typeface="+mn-ea"/>
                          <a:cs typeface="+mn-cs"/>
                        </a:rPr>
                        <a:t>DEMANDA LABORAL</a:t>
                      </a: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17. EXP. </a:t>
                      </a:r>
                      <a:r>
                        <a:rPr lang="es-MX" sz="600" b="1" kern="1200" dirty="0">
                          <a:solidFill>
                            <a:schemeClr val="bg1"/>
                          </a:solidFill>
                          <a:effectLst/>
                          <a:latin typeface="Montserrat" panose="00000500000000000000" pitchFamily="2" charset="0"/>
                          <a:ea typeface="+mn-ea"/>
                          <a:cs typeface="+mn-cs"/>
                        </a:rPr>
                        <a:t>36/2022 </a:t>
                      </a:r>
                    </a:p>
                    <a:p>
                      <a:pPr marL="0" algn="l" defTabSz="914377" rtl="0" eaLnBrk="1" latinLnBrk="0" hangingPunct="1">
                        <a:lnSpc>
                          <a:spcPct val="107000"/>
                        </a:lnSpc>
                        <a:spcAft>
                          <a:spcPts val="0"/>
                        </a:spcAft>
                      </a:pPr>
                      <a:endParaRPr lang="es-MX"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a:solidFill>
                            <a:schemeClr val="bg1"/>
                          </a:solidFill>
                          <a:effectLst/>
                          <a:latin typeface="Montserrat" panose="00000500000000000000" pitchFamily="2" charset="0"/>
                          <a:ea typeface="+mn-ea"/>
                          <a:cs typeface="+mn-cs"/>
                        </a:rPr>
                        <a:t>DESPIDO INJUSTIFICADO </a:t>
                      </a:r>
                    </a:p>
                    <a:p>
                      <a:pPr marL="0" algn="l" defTabSz="914377" rtl="0" eaLnBrk="1" latinLnBrk="0" hangingPunct="1">
                        <a:lnSpc>
                          <a:spcPct val="107000"/>
                        </a:lnSpc>
                        <a:spcAft>
                          <a:spcPts val="0"/>
                        </a:spcAft>
                      </a:pPr>
                      <a:endParaRPr lang="es-MX"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MX" sz="600" b="1" kern="1200" dirty="0">
                          <a:solidFill>
                            <a:schemeClr val="bg1"/>
                          </a:solidFill>
                          <a:effectLst/>
                          <a:latin typeface="Montserrat" panose="00000500000000000000" pitchFamily="2" charset="0"/>
                          <a:ea typeface="+mn-ea"/>
                          <a:cs typeface="+mn-cs"/>
                        </a:rPr>
                        <a:t>CLEMENTE ELISEO.</a:t>
                      </a:r>
                      <a:endParaRPr lang="es-ES"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77" rtl="0" eaLnBrk="1" latinLnBrk="0" hangingPunct="1">
                        <a:lnSpc>
                          <a:spcPct val="107000"/>
                        </a:lnSpc>
                        <a:spcAft>
                          <a:spcPts val="800"/>
                        </a:spcAft>
                      </a:pPr>
                      <a:r>
                        <a:rPr lang="es-MX" sz="600" b="0" kern="1200" dirty="0">
                          <a:solidFill>
                            <a:schemeClr val="tx1"/>
                          </a:solidFill>
                          <a:effectLst/>
                          <a:latin typeface="Montserrat" panose="00000500000000000000" pitchFamily="2" charset="0"/>
                          <a:ea typeface="+mn-ea"/>
                          <a:cs typeface="+mn-cs"/>
                        </a:rPr>
                        <a:t>SE DESCONOCE LA RELACIÓN LABORAL.</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MX" sz="600" b="1" kern="1200" dirty="0">
                          <a:solidFill>
                            <a:schemeClr val="tx1"/>
                          </a:solidFill>
                          <a:effectLst/>
                          <a:latin typeface="Montserrat" panose="00000500000000000000" pitchFamily="2" charset="0"/>
                          <a:ea typeface="+mn-ea"/>
                          <a:cs typeface="+mn-cs"/>
                        </a:rPr>
                        <a:t>AMPARO DIRECTO DE ASIPONA. 836/2022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1.- CON FECHA 29 DE JULIO SE PRESENTA AMPARO DIRECTO EN CONTRA DE LA SENTENCIA DEFINITIVA DEL TRIBUNAL LABORAL FEDERAL DE ASUNTOS INDIVIDUALES EN EL ESTADO DE COLIMA.</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2.- CON FECHA 30 DE JULIO DE 2022, SE PUBLICÓ EL ACUERDO DE FECHA 29 DE JULIO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3.- CON FECHA 03 DE AGOSTO DE 2022 SE PUBLICÓ EL ACUERDO DE FECHA 02 DE AGOSTO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4.- CON FECHA 09 DE AGOSTO DE 2022 SE PUBLICÓ EL ACUERDO DE FECHA 08 DE AGOSTO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5.- CON FECHA 10 DE AGOSTO DE 2022 SE PUBLICÓ EL ACUERDO DE FECHA 09 DE AGOSTO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6.- CON FECHA 11 DE AGOSTO DE 2022 SE PUBLICÓ EL ACUERDO DE FECHA 10 DE AGOSTO DE 2022</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7.- CON FECHA 16 DE AGOSTO LA ASIPONA INTERPONE RECURSO DE QUEJA EN CONTRA EL ACUERDO QUE SEÑALA LA SUBSISTENCIA, DEL TRABAJADOR QUE CONSIDERA QUE SE LE DEBEN DE ENTREGAR 90 MIL PESOS.</a:t>
                      </a: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0" kern="1200" dirty="0">
                          <a:solidFill>
                            <a:schemeClr val="tx1"/>
                          </a:solidFill>
                          <a:effectLst/>
                          <a:latin typeface="Montserrat" panose="00000500000000000000" pitchFamily="2" charset="0"/>
                          <a:ea typeface="+mn-ea"/>
                          <a:cs typeface="+mn-cs"/>
                        </a:rPr>
                        <a:t>8.- CON FECHA 18 DE AGOSTO DE 2022, SE PUBLICÓ UN ACUERDO EN EL CUAL SE LE DA ENTRADA A LA QUEJA PRESENTADA POR ASIPONA EN CONTRA DEL AUTO DE RADICACIÓN DEL AMPARO DIRECTO.</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MX" sz="600" b="1" kern="1200" dirty="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1" kern="1200" dirty="0">
                          <a:solidFill>
                            <a:schemeClr val="tx1"/>
                          </a:solidFill>
                          <a:effectLst/>
                          <a:latin typeface="Montserrat" panose="00000500000000000000" pitchFamily="2" charset="0"/>
                          <a:ea typeface="+mn-ea"/>
                          <a:cs typeface="+mn-cs"/>
                        </a:rPr>
                        <a:t>QUEJA ADMINISTRATIVA 417/2022</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ES" sz="600" b="0" kern="1200" dirty="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ES" sz="600" b="0" kern="1200" dirty="0">
                          <a:solidFill>
                            <a:schemeClr val="tx1"/>
                          </a:solidFill>
                          <a:effectLst/>
                          <a:latin typeface="Montserrat" panose="00000500000000000000" pitchFamily="2" charset="0"/>
                          <a:ea typeface="+mn-ea"/>
                          <a:cs typeface="+mn-cs"/>
                        </a:rPr>
                        <a:t>CON FECHA 01 DE SEPTIEMBRE DE 2023 FUE PUBLICADO EL AUTO DE FECHA 31 DE AGOSTO DE 2023.</a:t>
                      </a:r>
                    </a:p>
                    <a:p>
                      <a:pPr marL="0" marR="0" lvl="0" indent="0" algn="l" defTabSz="914377" rtl="0" eaLnBrk="1" fontAlgn="auto" latinLnBrk="0" hangingPunct="1">
                        <a:lnSpc>
                          <a:spcPct val="100000"/>
                        </a:lnSpc>
                        <a:spcBef>
                          <a:spcPts val="0"/>
                        </a:spcBef>
                        <a:spcAft>
                          <a:spcPts val="0"/>
                        </a:spcAft>
                        <a:buClrTx/>
                        <a:buSzTx/>
                        <a:buFontTx/>
                        <a:buNone/>
                        <a:tabLst/>
                        <a:defRPr/>
                      </a:pPr>
                      <a:endParaRPr lang="es-MX" sz="600" b="0" kern="1200" dirty="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s-MX" sz="600" b="1" kern="1200" dirty="0">
                          <a:solidFill>
                            <a:schemeClr val="tx1"/>
                          </a:solidFill>
                          <a:effectLst/>
                          <a:latin typeface="Montserrat" panose="00000500000000000000" pitchFamily="2" charset="0"/>
                          <a:ea typeface="+mn-ea"/>
                          <a:cs typeface="+mn-cs"/>
                        </a:rPr>
                        <a:t>ESTATUS: MISMO TRÁMITE QUE EL TRIMESTRE INMEDIATO ANTERIOR.</a:t>
                      </a:r>
                      <a:endParaRPr lang="es-MX" sz="600" b="0" kern="1200" dirty="0">
                        <a:solidFill>
                          <a:schemeClr val="tx1"/>
                        </a:solidFill>
                        <a:effectLst/>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800"/>
                        </a:spcAft>
                        <a:buClrTx/>
                        <a:buSzTx/>
                        <a:buFontTx/>
                        <a:buNone/>
                        <a:tabLst/>
                        <a:defRPr/>
                      </a:pP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$195,967.48</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052009"/>
                  </a:ext>
                </a:extLst>
              </a:tr>
              <a:tr h="0">
                <a:tc>
                  <a:txBody>
                    <a:bodyPr/>
                    <a:lstStyle/>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baseline="0" dirty="0">
                          <a:solidFill>
                            <a:schemeClr val="lt1"/>
                          </a:solidFill>
                          <a:effectLst/>
                          <a:latin typeface="Montserrat" panose="00000500000000000000" pitchFamily="2" charset="0"/>
                          <a:ea typeface="+mn-ea"/>
                          <a:cs typeface="+mn-cs"/>
                        </a:rPr>
                        <a:t>ADMINISTRATIVO</a:t>
                      </a: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18.- EXP. 0102/2023-02-C-14-02-02-02-L</a:t>
                      </a: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DEMANDA</a:t>
                      </a:r>
                      <a:r>
                        <a:rPr lang="es-ES" sz="600" b="1" kern="1200" baseline="0" dirty="0">
                          <a:solidFill>
                            <a:schemeClr val="lt1"/>
                          </a:solidFill>
                          <a:effectLst/>
                          <a:latin typeface="Montserrat" panose="00000500000000000000" pitchFamily="2" charset="0"/>
                          <a:ea typeface="+mn-ea"/>
                          <a:cs typeface="+mn-cs"/>
                        </a:rPr>
                        <a:t> DE  NULIDAD</a:t>
                      </a: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CONSTRUCCIONES Y DESARROLLOS EN INGENIERA Y ARQUITECTURA S.A. DE C.V. VS ASIPONA</a:t>
                      </a: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ES" sz="600" b="1" kern="1200" dirty="0">
                        <a:solidFill>
                          <a:schemeClr val="lt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algn="l" defTabSz="914377" rtl="0" eaLnBrk="1" latinLnBrk="0" hangingPunct="1">
                        <a:lnSpc>
                          <a:spcPct val="107000"/>
                        </a:lnSpc>
                        <a:spcAft>
                          <a:spcPts val="800"/>
                        </a:spcAft>
                      </a:pPr>
                      <a:r>
                        <a:rPr lang="es-ES" sz="600" b="0" kern="1200" dirty="0">
                          <a:solidFill>
                            <a:schemeClr val="tx1"/>
                          </a:solidFill>
                          <a:effectLst/>
                          <a:latin typeface="Montserrat" panose="00000500000000000000" pitchFamily="2" charset="0"/>
                          <a:ea typeface="+mn-ea"/>
                          <a:cs typeface="+mn-cs"/>
                        </a:rPr>
                        <a:t>A CARGO</a:t>
                      </a:r>
                      <a:r>
                        <a:rPr lang="es-ES" sz="600" b="0" kern="1200" baseline="0" dirty="0">
                          <a:solidFill>
                            <a:schemeClr val="tx1"/>
                          </a:solidFill>
                          <a:effectLst/>
                          <a:latin typeface="Montserrat" panose="00000500000000000000" pitchFamily="2" charset="0"/>
                          <a:ea typeface="+mn-ea"/>
                          <a:cs typeface="+mn-cs"/>
                        </a:rPr>
                        <a:t> DE ESTA GERENCIA JURIDICA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77" rtl="0" eaLnBrk="1" latinLnBrk="0" hangingPunct="1">
                        <a:lnSpc>
                          <a:spcPct val="107000"/>
                        </a:lnSpc>
                        <a:spcAft>
                          <a:spcPts val="800"/>
                        </a:spcAft>
                      </a:pPr>
                      <a:r>
                        <a:rPr lang="es-ES" sz="600" b="0" kern="1200" dirty="0">
                          <a:solidFill>
                            <a:schemeClr val="tx1"/>
                          </a:solidFill>
                          <a:effectLst/>
                          <a:latin typeface="Montserrat" panose="00000500000000000000" pitchFamily="2" charset="0"/>
                          <a:ea typeface="+mn-ea"/>
                          <a:cs typeface="+mn-cs"/>
                        </a:rPr>
                        <a:t>RESOLUCIÓN</a:t>
                      </a:r>
                      <a:r>
                        <a:rPr lang="es-ES" sz="600" b="0" kern="1200" baseline="0" dirty="0">
                          <a:solidFill>
                            <a:schemeClr val="tx1"/>
                          </a:solidFill>
                          <a:effectLst/>
                          <a:latin typeface="Montserrat" panose="00000500000000000000" pitchFamily="2" charset="0"/>
                          <a:ea typeface="+mn-ea"/>
                          <a:cs typeface="+mn-cs"/>
                        </a:rPr>
                        <a:t> DEFINITIVA DE FECHA 28 DE JUNIO DE 2023 DICTADA DENTRO DEL EXPEDIENTE ASIPONA/MAN/GJ/287/2023 EMITIDA POR EL LIC. ALFONSO GIL MEDINA, GERENTE JURÍDICO Y APODERADO DE ESTA ASIPONA</a:t>
                      </a: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lang="es-ES" sz="600" b="0" i="0" kern="1200" dirty="0">
                          <a:solidFill>
                            <a:schemeClr val="tx1"/>
                          </a:solidFill>
                          <a:effectLst/>
                          <a:latin typeface="Montserrat" panose="00000500000000000000" pitchFamily="2" charset="0"/>
                          <a:ea typeface="+mn-ea"/>
                          <a:cs typeface="+mn-cs"/>
                        </a:rPr>
                        <a:t>CON</a:t>
                      </a:r>
                      <a:r>
                        <a:rPr lang="es-ES" sz="600" b="0" i="0" kern="1200" baseline="0" dirty="0">
                          <a:solidFill>
                            <a:schemeClr val="tx1"/>
                          </a:solidFill>
                          <a:effectLst/>
                          <a:latin typeface="Montserrat" panose="00000500000000000000" pitchFamily="2" charset="0"/>
                          <a:ea typeface="+mn-ea"/>
                          <a:cs typeface="+mn-cs"/>
                        </a:rPr>
                        <a:t> FECHA 08 DE NOVIEMBRE DE 2024, A TRAVÉS DEL SISTEMA DE JUICIO EN LINEA DEL TRIBUNAL FEDERAL DE JUSTICIA ADMINISTRATIVA,  SE EMPLAZÓ A ESTA ASIPONA, DEMANDA DE NULIDAD PROMOVIDA POR CONSTRUCCIONES Y DESARROLLOS EN INGENIERIA Y ARQUITECTURA S.A. DE C.V. </a:t>
                      </a:r>
                      <a:endParaRPr lang="es-MX" sz="600" b="0"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$819,552.90</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260427"/>
                  </a:ext>
                </a:extLst>
              </a:tr>
            </a:tbl>
          </a:graphicData>
        </a:graphic>
      </p:graphicFrame>
    </p:spTree>
    <p:extLst>
      <p:ext uri="{BB962C8B-B14F-4D97-AF65-F5344CB8AC3E}">
        <p14:creationId xmlns:p14="http://schemas.microsoft.com/office/powerpoint/2010/main" val="48702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9DA68E6B-A9FD-F88C-3A70-13013CD260E3}"/>
              </a:ext>
            </a:extLst>
          </p:cNvPr>
          <p:cNvPicPr>
            <a:picLocks noChangeAspect="1"/>
          </p:cNvPicPr>
          <p:nvPr/>
        </p:nvPicPr>
        <p:blipFill>
          <a:blip r:embed="rId3"/>
          <a:stretch>
            <a:fillRect/>
          </a:stretch>
        </p:blipFill>
        <p:spPr>
          <a:xfrm>
            <a:off x="6581278" y="222075"/>
            <a:ext cx="5184002" cy="720000"/>
          </a:xfrm>
          <a:prstGeom prst="rect">
            <a:avLst/>
          </a:prstGeom>
        </p:spPr>
      </p:pic>
      <p:sp>
        <p:nvSpPr>
          <p:cNvPr id="5" name="AutoShape 2" descr="https://usc-powerpoint.officeapps.live.com/pods/GetClipboardImage.ashx?Id=675e6261-8d26-4e7a-83d4-8bc9347e364d&amp;DC=PUS5&amp;pkey=f2d44ff2-b180-41f2-a441-5a917f52582d&amp;wdwaccluster=PUS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aphicFrame>
        <p:nvGraphicFramePr>
          <p:cNvPr id="10" name="Tabla 9"/>
          <p:cNvGraphicFramePr>
            <a:graphicFrameLocks noGrp="1"/>
          </p:cNvGraphicFramePr>
          <p:nvPr/>
        </p:nvGraphicFramePr>
        <p:xfrm>
          <a:off x="625493" y="1109285"/>
          <a:ext cx="11139787" cy="228346"/>
        </p:xfrm>
        <a:graphic>
          <a:graphicData uri="http://schemas.openxmlformats.org/drawingml/2006/table">
            <a:tbl>
              <a:tblPr firstRow="1" firstCol="1" bandRow="1">
                <a:tableStyleId>{5C22544A-7EE6-4342-B048-85BDC9FD1C3A}</a:tableStyleId>
              </a:tblPr>
              <a:tblGrid>
                <a:gridCol w="2072027">
                  <a:extLst>
                    <a:ext uri="{9D8B030D-6E8A-4147-A177-3AD203B41FA5}">
                      <a16:colId xmlns:a16="http://schemas.microsoft.com/office/drawing/2014/main" val="1422609760"/>
                    </a:ext>
                  </a:extLst>
                </a:gridCol>
                <a:gridCol w="1696383">
                  <a:extLst>
                    <a:ext uri="{9D8B030D-6E8A-4147-A177-3AD203B41FA5}">
                      <a16:colId xmlns:a16="http://schemas.microsoft.com/office/drawing/2014/main" val="909615565"/>
                    </a:ext>
                  </a:extLst>
                </a:gridCol>
                <a:gridCol w="2021811">
                  <a:extLst>
                    <a:ext uri="{9D8B030D-6E8A-4147-A177-3AD203B41FA5}">
                      <a16:colId xmlns:a16="http://schemas.microsoft.com/office/drawing/2014/main" val="340287636"/>
                    </a:ext>
                  </a:extLst>
                </a:gridCol>
                <a:gridCol w="3263313">
                  <a:extLst>
                    <a:ext uri="{9D8B030D-6E8A-4147-A177-3AD203B41FA5}">
                      <a16:colId xmlns:a16="http://schemas.microsoft.com/office/drawing/2014/main" val="28680831"/>
                    </a:ext>
                  </a:extLst>
                </a:gridCol>
                <a:gridCol w="2086253">
                  <a:extLst>
                    <a:ext uri="{9D8B030D-6E8A-4147-A177-3AD203B41FA5}">
                      <a16:colId xmlns:a16="http://schemas.microsoft.com/office/drawing/2014/main" val="2250062776"/>
                    </a:ext>
                  </a:extLst>
                </a:gridCol>
              </a:tblGrid>
              <a:tr h="206944">
                <a:tc>
                  <a:txBody>
                    <a:bodyPr/>
                    <a:lstStyle/>
                    <a:p>
                      <a:pPr algn="ctr">
                        <a:lnSpc>
                          <a:spcPct val="107000"/>
                        </a:lnSpc>
                        <a:spcAft>
                          <a:spcPts val="0"/>
                        </a:spcAft>
                      </a:pPr>
                      <a:r>
                        <a:rPr lang="es-MX" sz="700" dirty="0">
                          <a:effectLst/>
                          <a:latin typeface="Montserrat" panose="00000500000000000000" pitchFamily="2" charset="0"/>
                        </a:rPr>
                        <a:t>EXPEDIENTE / </a:t>
                      </a:r>
                    </a:p>
                    <a:p>
                      <a:pPr algn="ctr">
                        <a:lnSpc>
                          <a:spcPct val="107000"/>
                        </a:lnSpc>
                        <a:spcAft>
                          <a:spcPts val="0"/>
                        </a:spcAft>
                      </a:pPr>
                      <a:r>
                        <a:rPr lang="es-MX" sz="700" dirty="0">
                          <a:effectLst/>
                          <a:latin typeface="Montserrat" panose="00000500000000000000" pitchFamily="2" charset="0"/>
                        </a:rPr>
                        <a:t>PROCEDIMIENTO</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SEGUIMIENTO / TRÁMITE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MX" sz="700" dirty="0">
                          <a:effectLst/>
                          <a:latin typeface="Montserrat" panose="00000500000000000000" pitchFamily="2" charset="0"/>
                        </a:rPr>
                        <a:t>PLAN/ PROYECTO/ ESTRATEGIA</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algn="ctr">
                        <a:lnSpc>
                          <a:spcPct val="107000"/>
                        </a:lnSpc>
                        <a:spcAft>
                          <a:spcPts val="0"/>
                        </a:spcAft>
                      </a:pPr>
                      <a:r>
                        <a:rPr lang="es-ES" sz="700" dirty="0">
                          <a:effectLst/>
                          <a:latin typeface="Montserrat" panose="00000500000000000000" pitchFamily="2" charset="0"/>
                          <a:ea typeface="Calibri" panose="020F0502020204030204" pitchFamily="34" charset="0"/>
                          <a:cs typeface="Times New Roman" panose="02020603050405020304" pitchFamily="18" charset="0"/>
                        </a:rPr>
                        <a:t>AVANCE</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700" dirty="0">
                          <a:effectLst/>
                          <a:latin typeface="Montserrat" panose="00000500000000000000" pitchFamily="2" charset="0"/>
                          <a:ea typeface="+mn-ea"/>
                          <a:cs typeface="+mn-cs"/>
                        </a:rPr>
                        <a:t>CUANTIFICACIÓN</a:t>
                      </a:r>
                      <a:r>
                        <a:rPr lang="es-ES" sz="700" baseline="0" dirty="0">
                          <a:effectLst/>
                          <a:latin typeface="Montserrat" panose="00000500000000000000" pitchFamily="2" charset="0"/>
                          <a:ea typeface="+mn-ea"/>
                          <a:cs typeface="+mn-cs"/>
                        </a:rPr>
                        <a:t> DE PRESTACIONES</a:t>
                      </a: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p>
                      <a:pPr algn="ctr">
                        <a:lnSpc>
                          <a:spcPct val="107000"/>
                        </a:lnSpc>
                        <a:spcAft>
                          <a:spcPts val="0"/>
                        </a:spcAft>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9170285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779655295"/>
              </p:ext>
            </p:extLst>
          </p:nvPr>
        </p:nvGraphicFramePr>
        <p:xfrm>
          <a:off x="625493" y="1344180"/>
          <a:ext cx="11142070" cy="1375855"/>
        </p:xfrm>
        <a:graphic>
          <a:graphicData uri="http://schemas.openxmlformats.org/drawingml/2006/table">
            <a:tbl>
              <a:tblPr firstRow="1" firstCol="1" bandRow="1">
                <a:tableStyleId>{5C22544A-7EE6-4342-B048-85BDC9FD1C3A}</a:tableStyleId>
              </a:tblPr>
              <a:tblGrid>
                <a:gridCol w="2061680">
                  <a:extLst>
                    <a:ext uri="{9D8B030D-6E8A-4147-A177-3AD203B41FA5}">
                      <a16:colId xmlns:a16="http://schemas.microsoft.com/office/drawing/2014/main" val="2811575280"/>
                    </a:ext>
                  </a:extLst>
                </a:gridCol>
                <a:gridCol w="1709531">
                  <a:extLst>
                    <a:ext uri="{9D8B030D-6E8A-4147-A177-3AD203B41FA5}">
                      <a16:colId xmlns:a16="http://schemas.microsoft.com/office/drawing/2014/main" val="3990890474"/>
                    </a:ext>
                  </a:extLst>
                </a:gridCol>
                <a:gridCol w="2027582">
                  <a:extLst>
                    <a:ext uri="{9D8B030D-6E8A-4147-A177-3AD203B41FA5}">
                      <a16:colId xmlns:a16="http://schemas.microsoft.com/office/drawing/2014/main" val="1968856791"/>
                    </a:ext>
                  </a:extLst>
                </a:gridCol>
                <a:gridCol w="3299792">
                  <a:extLst>
                    <a:ext uri="{9D8B030D-6E8A-4147-A177-3AD203B41FA5}">
                      <a16:colId xmlns:a16="http://schemas.microsoft.com/office/drawing/2014/main" val="1790874165"/>
                    </a:ext>
                  </a:extLst>
                </a:gridCol>
                <a:gridCol w="2043485">
                  <a:extLst>
                    <a:ext uri="{9D8B030D-6E8A-4147-A177-3AD203B41FA5}">
                      <a16:colId xmlns:a16="http://schemas.microsoft.com/office/drawing/2014/main" val="4144216884"/>
                    </a:ext>
                  </a:extLst>
                </a:gridCol>
              </a:tblGrid>
              <a:tr h="0">
                <a:tc>
                  <a:txBody>
                    <a:bodyPr/>
                    <a:lstStyle/>
                    <a:p>
                      <a:pPr marL="0" algn="just" defTabSz="914377" rtl="0" eaLnBrk="1" latinLnBrk="0" hangingPunct="1">
                        <a:lnSpc>
                          <a:spcPct val="107000"/>
                        </a:lnSpc>
                        <a:spcAft>
                          <a:spcPts val="800"/>
                        </a:spcAft>
                      </a:pPr>
                      <a:r>
                        <a:rPr lang="es-ES" sz="600" b="1" kern="1200" dirty="0">
                          <a:solidFill>
                            <a:schemeClr val="lt1"/>
                          </a:solidFill>
                          <a:effectLst/>
                          <a:latin typeface="Montserrat" panose="00000500000000000000" pitchFamily="2" charset="0"/>
                          <a:ea typeface="+mn-ea"/>
                          <a:cs typeface="+mn-cs"/>
                        </a:rPr>
                        <a:t>ADMINISTRATIVO</a:t>
                      </a:r>
                      <a:endParaRPr lang="es-MX" sz="600" b="1" kern="1200" dirty="0">
                        <a:solidFill>
                          <a:schemeClr val="lt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lt1"/>
                          </a:solidFill>
                          <a:effectLst/>
                          <a:latin typeface="Montserrat" panose="00000500000000000000" pitchFamily="2" charset="0"/>
                          <a:ea typeface="+mn-ea"/>
                          <a:cs typeface="+mn-cs"/>
                        </a:rPr>
                        <a:t>19 EXP. </a:t>
                      </a:r>
                      <a:r>
                        <a:rPr lang="es-MX" sz="600" b="1" kern="1200" dirty="0">
                          <a:solidFill>
                            <a:schemeClr val="bg1"/>
                          </a:solidFill>
                          <a:effectLst/>
                          <a:latin typeface="Montserrat" panose="00000500000000000000" pitchFamily="2" charset="0"/>
                          <a:ea typeface="+mn-ea"/>
                          <a:cs typeface="+mn-cs"/>
                        </a:rPr>
                        <a:t>0101-2023-02-C-14-02-02-03-L</a:t>
                      </a:r>
                    </a:p>
                    <a:p>
                      <a:pPr marL="0" algn="l" defTabSz="914377" rtl="0" eaLnBrk="1" latinLnBrk="0" hangingPunct="1">
                        <a:lnSpc>
                          <a:spcPct val="107000"/>
                        </a:lnSpc>
                        <a:spcAft>
                          <a:spcPts val="0"/>
                        </a:spcAft>
                      </a:pPr>
                      <a:endParaRPr lang="es-ES"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bg1"/>
                          </a:solidFill>
                          <a:effectLst/>
                          <a:latin typeface="Montserrat" panose="00000500000000000000" pitchFamily="2" charset="0"/>
                          <a:ea typeface="+mn-ea"/>
                          <a:cs typeface="+mn-cs"/>
                        </a:rPr>
                        <a:t>DEMANDA DE NULIDAD</a:t>
                      </a:r>
                    </a:p>
                    <a:p>
                      <a:pPr marL="0" algn="l" defTabSz="914377" rtl="0" eaLnBrk="1" latinLnBrk="0" hangingPunct="1">
                        <a:lnSpc>
                          <a:spcPct val="107000"/>
                        </a:lnSpc>
                        <a:spcAft>
                          <a:spcPts val="0"/>
                        </a:spcAft>
                      </a:pPr>
                      <a:endParaRPr lang="es-ES"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r>
                        <a:rPr lang="es-ES" sz="600" b="1" kern="1200" dirty="0">
                          <a:solidFill>
                            <a:schemeClr val="bg1"/>
                          </a:solidFill>
                          <a:effectLst/>
                          <a:latin typeface="Montserrat" panose="00000500000000000000" pitchFamily="2" charset="0"/>
                          <a:ea typeface="+mn-ea"/>
                          <a:cs typeface="+mn-cs"/>
                        </a:rPr>
                        <a:t>CONSTRUCCIONES Y DESARROLLOS EN INGENIERIA S.A. DE C.V. VS ASIPONA</a:t>
                      </a:r>
                      <a:endParaRPr lang="es-MX"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MX" sz="600" b="1" kern="1200" dirty="0">
                        <a:solidFill>
                          <a:schemeClr val="bg1"/>
                        </a:solidFill>
                        <a:effectLst/>
                        <a:latin typeface="Montserrat" panose="00000500000000000000" pitchFamily="2" charset="0"/>
                        <a:ea typeface="+mn-ea"/>
                        <a:cs typeface="+mn-cs"/>
                      </a:endParaRPr>
                    </a:p>
                    <a:p>
                      <a:pPr marL="0" algn="l" defTabSz="914377" rtl="0" eaLnBrk="1" latinLnBrk="0" hangingPunct="1">
                        <a:lnSpc>
                          <a:spcPct val="107000"/>
                        </a:lnSpc>
                        <a:spcAft>
                          <a:spcPts val="0"/>
                        </a:spcAft>
                      </a:pPr>
                      <a:endParaRPr lang="es-MX" sz="600" b="1" kern="1200" dirty="0">
                        <a:solidFill>
                          <a:schemeClr val="bg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tc>
                  <a:txBody>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lang="es-ES" sz="600" b="0" kern="1200" dirty="0">
                          <a:solidFill>
                            <a:schemeClr val="tx1"/>
                          </a:solidFill>
                          <a:effectLst/>
                          <a:latin typeface="Montserrat" panose="00000500000000000000" pitchFamily="2" charset="0"/>
                          <a:ea typeface="+mn-ea"/>
                          <a:cs typeface="+mn-cs"/>
                        </a:rPr>
                        <a:t>A CARGO DE</a:t>
                      </a:r>
                      <a:r>
                        <a:rPr lang="es-ES" sz="600" b="0" kern="1200" baseline="0" dirty="0">
                          <a:solidFill>
                            <a:schemeClr val="tx1"/>
                          </a:solidFill>
                          <a:effectLst/>
                          <a:latin typeface="Montserrat" panose="00000500000000000000" pitchFamily="2" charset="0"/>
                          <a:ea typeface="+mn-ea"/>
                          <a:cs typeface="+mn-cs"/>
                        </a:rPr>
                        <a:t> ESTA GERENCIA JURIDICA</a:t>
                      </a:r>
                      <a:endParaRPr lang="es-MX" sz="600" b="0" kern="1200" dirty="0">
                        <a:solidFill>
                          <a:schemeClr val="tx1"/>
                        </a:solidFill>
                        <a:effectLst/>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 sz="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RESOLUCIÓN DEFINITIVA DE FECHA 28 DE JUNIO DE 2023 DICTADA DENTRO DEL EXPEDIENTE ASIPONA/MAN/GJ/287/2023 EMITIDA POR EL LIC. ALFONSO GIL MEDINA, GERENTE JURÍDICO Y APODERADO DE ESTA ASIPONA</a:t>
                      </a:r>
                      <a:endParaRPr kumimoji="0" lang="es-MX" sz="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algn="l" defTabSz="914377" rtl="0" eaLnBrk="1" latinLnBrk="0" hangingPunct="1">
                        <a:lnSpc>
                          <a:spcPct val="107000"/>
                        </a:lnSpc>
                        <a:spcAft>
                          <a:spcPts val="800"/>
                        </a:spcAft>
                      </a:pPr>
                      <a:endParaRPr lang="es-MX" sz="600" b="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ct val="107000"/>
                        </a:lnSpc>
                        <a:spcBef>
                          <a:spcPts val="0"/>
                        </a:spcBef>
                        <a:spcAft>
                          <a:spcPts val="800"/>
                        </a:spcAft>
                        <a:buClrTx/>
                        <a:buSzTx/>
                        <a:buFontTx/>
                        <a:buNone/>
                        <a:tabLst/>
                        <a:defRPr/>
                      </a:pPr>
                      <a:endParaRPr kumimoji="0" lang="es-ES" sz="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 sz="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CON FECHA 13 DE DICIEMBRE DE 2024, A TRAVÉS DEL SISTEMA DE JUICIO EN LINEA DEL TRIBUNAL FEDERAL DE JUSTICIA ADMINISTRATIVA,  SE EMPLAZÓ A ESTA ASIPONA, DEMANDA DE NULIDAD PROMOVIDA POR CONSTRUCCIONES Y DESARROLLOS EN INGENIERIA Y ARQUITECTURA S.A. DE C.V. </a:t>
                      </a:r>
                    </a:p>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es-ES" sz="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ESTATUS: TRÁMITE.</a:t>
                      </a:r>
                      <a:endParaRPr kumimoji="0" lang="es-MX" sz="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800"/>
                        </a:spcAft>
                        <a:buClrTx/>
                        <a:buSzTx/>
                        <a:buFontTx/>
                        <a:buNone/>
                        <a:tabLst/>
                        <a:defRPr/>
                      </a:pPr>
                      <a:endParaRPr lang="es-MX" sz="600" b="0" kern="1200" dirty="0">
                        <a:solidFill>
                          <a:schemeClr val="tx1"/>
                        </a:solidFill>
                        <a:effectLst/>
                        <a:latin typeface="Montserrat" panose="00000500000000000000" pitchFamily="2" charset="0"/>
                        <a:ea typeface="+mn-ea"/>
                        <a:cs typeface="+mn-cs"/>
                      </a:endParaRPr>
                    </a:p>
                    <a:p>
                      <a:pPr marL="0" marR="0" lvl="0" indent="0" algn="l" defTabSz="914377" rtl="0" eaLnBrk="1" fontAlgn="auto" latinLnBrk="0" hangingPunct="1">
                        <a:lnSpc>
                          <a:spcPct val="100000"/>
                        </a:lnSpc>
                        <a:spcBef>
                          <a:spcPts val="0"/>
                        </a:spcBef>
                        <a:spcAft>
                          <a:spcPts val="800"/>
                        </a:spcAft>
                        <a:buClrTx/>
                        <a:buSzTx/>
                        <a:buFontTx/>
                        <a:buNone/>
                        <a:tabLst/>
                        <a:defRPr/>
                      </a:pPr>
                      <a:r>
                        <a:rPr lang="es-MX" sz="600" b="0" kern="1200" dirty="0">
                          <a:solidFill>
                            <a:schemeClr val="tx1"/>
                          </a:solidFill>
                          <a:effectLst/>
                          <a:latin typeface="Montserrat" panose="00000500000000000000" pitchFamily="2" charset="0"/>
                          <a:ea typeface="+mn-ea"/>
                          <a:cs typeface="+mn-cs"/>
                        </a:rPr>
                        <a:t>                                                                                                                                                                                                        </a:t>
                      </a:r>
                    </a:p>
                    <a:p>
                      <a:pPr marL="0" marR="0" lvl="0" indent="0" algn="just" defTabSz="914377" rtl="0" eaLnBrk="1" fontAlgn="auto" latinLnBrk="0" hangingPunct="1">
                        <a:lnSpc>
                          <a:spcPct val="107000"/>
                        </a:lnSpc>
                        <a:spcBef>
                          <a:spcPts val="0"/>
                        </a:spcBef>
                        <a:spcAft>
                          <a:spcPts val="800"/>
                        </a:spcAft>
                        <a:buClrTx/>
                        <a:buSzTx/>
                        <a:buFontTx/>
                        <a:buNone/>
                        <a:tabLst/>
                        <a:defRPr/>
                      </a:pPr>
                      <a:endParaRPr lang="es-MX" sz="600" b="1" i="0"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377" rtl="0" eaLnBrk="1" latinLnBrk="0" hangingPunct="1"/>
                      <a:r>
                        <a:rPr lang="es-ES" sz="600" b="1" kern="1200" dirty="0">
                          <a:solidFill>
                            <a:schemeClr val="tx1"/>
                          </a:solidFill>
                          <a:effectLst/>
                          <a:latin typeface="Montserrat" panose="00000500000000000000" pitchFamily="2" charset="0"/>
                          <a:ea typeface="+mn-ea"/>
                          <a:cs typeface="+mn-cs"/>
                        </a:rPr>
                        <a:t>$217,185.19</a:t>
                      </a:r>
                      <a:endParaRPr lang="es-MX" sz="600" b="1" kern="1200" dirty="0">
                        <a:solidFill>
                          <a:schemeClr val="tx1"/>
                        </a:solidFill>
                        <a:effectLst/>
                        <a:latin typeface="Montserrat" panose="00000500000000000000" pitchFamily="2" charset="0"/>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221494"/>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982712261"/>
              </p:ext>
            </p:extLst>
          </p:nvPr>
        </p:nvGraphicFramePr>
        <p:xfrm>
          <a:off x="625493" y="2726584"/>
          <a:ext cx="11139787" cy="395556"/>
        </p:xfrm>
        <a:graphic>
          <a:graphicData uri="http://schemas.openxmlformats.org/drawingml/2006/table">
            <a:tbl>
              <a:tblPr firstRow="1" firstCol="1" bandRow="1">
                <a:tableStyleId>{5C22544A-7EE6-4342-B048-85BDC9FD1C3A}</a:tableStyleId>
              </a:tblPr>
              <a:tblGrid>
                <a:gridCol w="11139787">
                  <a:extLst>
                    <a:ext uri="{9D8B030D-6E8A-4147-A177-3AD203B41FA5}">
                      <a16:colId xmlns:a16="http://schemas.microsoft.com/office/drawing/2014/main" val="1422609760"/>
                    </a:ext>
                  </a:extLst>
                </a:gridCol>
              </a:tblGrid>
              <a:tr h="395556">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MX" sz="700" dirty="0">
                        <a:effectLst/>
                        <a:latin typeface="Montserrat" panose="00000500000000000000" pitchFamily="2" charset="0"/>
                        <a:ea typeface="Calibri" panose="020F0502020204030204" pitchFamily="34" charset="0"/>
                        <a:cs typeface="Times New Roman" panose="02020603050405020304" pitchFamily="18" charset="0"/>
                      </a:endParaRPr>
                    </a:p>
                    <a:p>
                      <a:pPr algn="r">
                        <a:lnSpc>
                          <a:spcPct val="107000"/>
                        </a:lnSpc>
                        <a:spcAft>
                          <a:spcPts val="0"/>
                        </a:spcAft>
                      </a:pPr>
                      <a:r>
                        <a:rPr lang="es-ES" sz="900" dirty="0">
                          <a:effectLst/>
                          <a:latin typeface="Montserrat" panose="00000500000000000000" pitchFamily="2" charset="0"/>
                          <a:ea typeface="Calibri" panose="020F0502020204030204" pitchFamily="34" charset="0"/>
                          <a:cs typeface="Times New Roman" panose="02020603050405020304" pitchFamily="18" charset="0"/>
                        </a:rPr>
                        <a:t>TOTAL: $145,831,168</a:t>
                      </a:r>
                      <a:endParaRPr lang="es-MX" sz="900" dirty="0">
                        <a:effectLst/>
                        <a:latin typeface="Montserrat" panose="00000500000000000000" pitchFamily="2" charset="0"/>
                        <a:ea typeface="Calibri" panose="020F0502020204030204" pitchFamily="34" charset="0"/>
                        <a:cs typeface="Times New Roman" panose="02020603050405020304" pitchFamily="18" charset="0"/>
                      </a:endParaRPr>
                    </a:p>
                  </a:txBody>
                  <a:tcPr marL="15809" marR="15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42145"/>
                    </a:solidFill>
                  </a:tcPr>
                </a:tc>
                <a:extLst>
                  <a:ext uri="{0D108BD9-81ED-4DB2-BD59-A6C34878D82A}">
                    <a16:rowId xmlns:a16="http://schemas.microsoft.com/office/drawing/2014/main" val="2091702855"/>
                  </a:ext>
                </a:extLst>
              </a:tr>
            </a:tbl>
          </a:graphicData>
        </a:graphic>
      </p:graphicFrame>
    </p:spTree>
    <p:extLst>
      <p:ext uri="{BB962C8B-B14F-4D97-AF65-F5344CB8AC3E}">
        <p14:creationId xmlns:p14="http://schemas.microsoft.com/office/powerpoint/2010/main" val="10534380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1200</TotalTime>
  <Words>2339</Words>
  <Application>Microsoft Office PowerPoint</Application>
  <PresentationFormat>Panorámica</PresentationFormat>
  <Paragraphs>275</Paragraphs>
  <Slides>6</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vt:i4>
      </vt:variant>
    </vt:vector>
  </HeadingPairs>
  <TitlesOfParts>
    <vt:vector size="14" baseType="lpstr">
      <vt:lpstr>Aptos</vt:lpstr>
      <vt:lpstr>Aptos Display</vt:lpstr>
      <vt:lpstr>Arial</vt:lpstr>
      <vt:lpstr>Calibri</vt:lpstr>
      <vt:lpstr>Montserrat</vt:lpstr>
      <vt:lpstr>Montserrat Medium</vt:lpstr>
      <vt:lpstr>Montserrat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Guadalupe Becerra Barragán</dc:creator>
  <cp:lastModifiedBy>Beatriz Beristain Arce</cp:lastModifiedBy>
  <cp:revision>92</cp:revision>
  <cp:lastPrinted>2025-04-16T17:18:22Z</cp:lastPrinted>
  <dcterms:created xsi:type="dcterms:W3CDTF">2024-07-11T19:36:38Z</dcterms:created>
  <dcterms:modified xsi:type="dcterms:W3CDTF">2025-07-17T20:14:15Z</dcterms:modified>
</cp:coreProperties>
</file>